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62" r:id="rId3"/>
    <p:sldId id="263" r:id="rId4"/>
    <p:sldId id="268" r:id="rId5"/>
    <p:sldId id="269" r:id="rId6"/>
    <p:sldId id="265" r:id="rId7"/>
    <p:sldId id="266" r:id="rId8"/>
    <p:sldId id="267" r:id="rId9"/>
    <p:sldId id="270" r:id="rId10"/>
    <p:sldId id="277" r:id="rId11"/>
    <p:sldId id="278" r:id="rId12"/>
    <p:sldId id="279" r:id="rId13"/>
    <p:sldId id="273" r:id="rId14"/>
    <p:sldId id="275" r:id="rId15"/>
    <p:sldId id="274" r:id="rId16"/>
  </p:sldIdLst>
  <p:sldSz cx="12192000" cy="6858000"/>
  <p:notesSz cx="6858000" cy="9144000"/>
  <p:embeddedFontLs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Saira SemiCondensed SemiBol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jOmBtk5DbvnkierGKxpb4ZbKw0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638" y="7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EC5B3A0-3A38-C06A-4BB7-3FF14FA0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>
            <a:extLst>
              <a:ext uri="{FF2B5EF4-FFF2-40B4-BE49-F238E27FC236}">
                <a16:creationId xmlns:a16="http://schemas.microsoft.com/office/drawing/2014/main" id="{0788B3B7-80FE-6346-520F-2CAAE0B3F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>
            <a:extLst>
              <a:ext uri="{FF2B5EF4-FFF2-40B4-BE49-F238E27FC236}">
                <a16:creationId xmlns:a16="http://schemas.microsoft.com/office/drawing/2014/main" id="{55BBD9C9-D257-FA1E-35BC-FCE0C16BE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1603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D887BBA-F32C-759C-E078-EE5B69209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>
            <a:extLst>
              <a:ext uri="{FF2B5EF4-FFF2-40B4-BE49-F238E27FC236}">
                <a16:creationId xmlns:a16="http://schemas.microsoft.com/office/drawing/2014/main" id="{7C9DE7FA-7C6D-D578-B332-FAFDF1D05D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>
            <a:extLst>
              <a:ext uri="{FF2B5EF4-FFF2-40B4-BE49-F238E27FC236}">
                <a16:creationId xmlns:a16="http://schemas.microsoft.com/office/drawing/2014/main" id="{C5F4D014-0697-9FBB-7F33-CF28D052C5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817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E465FD7-2B79-A3D1-4712-4C32C590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>
            <a:extLst>
              <a:ext uri="{FF2B5EF4-FFF2-40B4-BE49-F238E27FC236}">
                <a16:creationId xmlns:a16="http://schemas.microsoft.com/office/drawing/2014/main" id="{758D1B91-10A6-8506-F81F-A148B80F3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>
            <a:extLst>
              <a:ext uri="{FF2B5EF4-FFF2-40B4-BE49-F238E27FC236}">
                <a16:creationId xmlns:a16="http://schemas.microsoft.com/office/drawing/2014/main" id="{BCE9D8C9-6926-422C-DBFF-9FEB062B28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973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103615FB-A422-2787-7E00-39A3B6DB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>
            <a:extLst>
              <a:ext uri="{FF2B5EF4-FFF2-40B4-BE49-F238E27FC236}">
                <a16:creationId xmlns:a16="http://schemas.microsoft.com/office/drawing/2014/main" id="{71B0849D-BD7A-A9FF-EAA1-85704372D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3DF92730-5036-C533-75DF-1B3845774E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8506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4DAD3222-D1F6-41E1-06A5-943C36EA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>
            <a:extLst>
              <a:ext uri="{FF2B5EF4-FFF2-40B4-BE49-F238E27FC236}">
                <a16:creationId xmlns:a16="http://schemas.microsoft.com/office/drawing/2014/main" id="{1CBD2611-0874-B821-9833-EF71083D47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45FEC350-8784-5778-489B-04D1E7D52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552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1E2FCE16-DD0F-4FF3-959F-0A305CB7F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>
            <a:extLst>
              <a:ext uri="{FF2B5EF4-FFF2-40B4-BE49-F238E27FC236}">
                <a16:creationId xmlns:a16="http://schemas.microsoft.com/office/drawing/2014/main" id="{F6B6CFAE-CD91-6D6C-7DA9-A8199A1B8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8:notes">
            <a:extLst>
              <a:ext uri="{FF2B5EF4-FFF2-40B4-BE49-F238E27FC236}">
                <a16:creationId xmlns:a16="http://schemas.microsoft.com/office/drawing/2014/main" id="{38D00E5C-F365-E7D6-C191-92D38EA6B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28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CA4A8120-D7D0-E1B1-5260-F2D05F533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>
            <a:extLst>
              <a:ext uri="{FF2B5EF4-FFF2-40B4-BE49-F238E27FC236}">
                <a16:creationId xmlns:a16="http://schemas.microsoft.com/office/drawing/2014/main" id="{A310230E-0DDD-C0E7-1F76-FC80D60D9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8:notes">
            <a:extLst>
              <a:ext uri="{FF2B5EF4-FFF2-40B4-BE49-F238E27FC236}">
                <a16:creationId xmlns:a16="http://schemas.microsoft.com/office/drawing/2014/main" id="{03380946-647B-6F85-89F4-33EF70A93F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4401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1E2EF6E5-D1BE-38E8-78F6-650F280EB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>
            <a:extLst>
              <a:ext uri="{FF2B5EF4-FFF2-40B4-BE49-F238E27FC236}">
                <a16:creationId xmlns:a16="http://schemas.microsoft.com/office/drawing/2014/main" id="{597120D8-A694-A9DA-FA33-021FB2A265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8:notes">
            <a:extLst>
              <a:ext uri="{FF2B5EF4-FFF2-40B4-BE49-F238E27FC236}">
                <a16:creationId xmlns:a16="http://schemas.microsoft.com/office/drawing/2014/main" id="{E78BE5EF-28B5-81CB-F0D2-03C97CA05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363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D742110-AF02-A32D-6C95-A8B38C490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>
            <a:extLst>
              <a:ext uri="{FF2B5EF4-FFF2-40B4-BE49-F238E27FC236}">
                <a16:creationId xmlns:a16="http://schemas.microsoft.com/office/drawing/2014/main" id="{BFE9A404-194C-823A-B5F1-04EA8866F6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>
            <a:extLst>
              <a:ext uri="{FF2B5EF4-FFF2-40B4-BE49-F238E27FC236}">
                <a16:creationId xmlns:a16="http://schemas.microsoft.com/office/drawing/2014/main" id="{F9EB4D35-4A0B-3706-D964-F07365506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98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3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8"/>
          <p:cNvSpPr/>
          <p:nvPr/>
        </p:nvSpPr>
        <p:spPr>
          <a:xfrm>
            <a:off x="10933155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3"/>
          <p:cNvSpPr/>
          <p:nvPr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>
            <a:spLocks noGrp="1"/>
          </p:cNvSpPr>
          <p:nvPr>
            <p:ph type="ctrTitle"/>
          </p:nvPr>
        </p:nvSpPr>
        <p:spPr>
          <a:xfrm>
            <a:off x="1668293" y="2383614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 dirty="0">
                <a:solidFill>
                  <a:srgbClr val="002060"/>
                </a:solidFill>
              </a:rPr>
              <a:t>LEARNIX WEB SITE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161" name="Google Shape;161;p6"/>
          <p:cNvSpPr txBox="1">
            <a:spLocks noGrp="1"/>
          </p:cNvSpPr>
          <p:nvPr>
            <p:ph type="subTitle" idx="1"/>
          </p:nvPr>
        </p:nvSpPr>
        <p:spPr>
          <a:xfrm>
            <a:off x="1668293" y="346791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solidFill>
                  <a:srgbClr val="7030A0"/>
                </a:solidFill>
              </a:rPr>
              <a:t>BY: Codex Team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62" name="Google Shape;16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11/30/25</a:t>
            </a:r>
            <a:endParaRPr dirty="0"/>
          </a:p>
        </p:txBody>
      </p:sp>
      <p:sp>
        <p:nvSpPr>
          <p:cNvPr id="163" name="Google Shape;163;p6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/>
              <a:t>Date : 11 / 30 / 2025 </a:t>
            </a:r>
            <a:endParaRPr sz="1500" b="1" dirty="0"/>
          </a:p>
        </p:txBody>
      </p:sp>
      <p:sp>
        <p:nvSpPr>
          <p:cNvPr id="164" name="Google Shape;16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endParaRPr dirty="0"/>
          </a:p>
        </p:txBody>
      </p:sp>
      <p:pic>
        <p:nvPicPr>
          <p:cNvPr id="165" name="Google Shape;165;p6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091;p38">
            <a:extLst>
              <a:ext uri="{FF2B5EF4-FFF2-40B4-BE49-F238E27FC236}">
                <a16:creationId xmlns:a16="http://schemas.microsoft.com/office/drawing/2014/main" id="{5304335F-7424-57F6-1B93-43B384A3B823}"/>
              </a:ext>
            </a:extLst>
          </p:cNvPr>
          <p:cNvCxnSpPr>
            <a:cxnSpLocks/>
          </p:cNvCxnSpPr>
          <p:nvPr/>
        </p:nvCxnSpPr>
        <p:spPr>
          <a:xfrm>
            <a:off x="2765923" y="3496896"/>
            <a:ext cx="7075200" cy="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1" grpId="0" build="p"/>
      <p:bldP spid="162" grpId="0"/>
      <p:bldP spid="163" grpId="0"/>
      <p:bldP spid="1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3DFDD90A-B0FA-736A-D2EF-6EE401918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>
            <a:extLst>
              <a:ext uri="{FF2B5EF4-FFF2-40B4-BE49-F238E27FC236}">
                <a16:creationId xmlns:a16="http://schemas.microsoft.com/office/drawing/2014/main" id="{37C3A95C-B743-8F7F-304D-1CD9A4D91C4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ar-EG" dirty="0"/>
              <a:t>1</a:t>
            </a:r>
            <a:r>
              <a:rPr lang="en-US" dirty="0"/>
              <a:t>/</a:t>
            </a:r>
            <a:r>
              <a:rPr lang="ar-EG" dirty="0"/>
              <a:t>30</a:t>
            </a:r>
            <a:r>
              <a:rPr lang="en-US" dirty="0"/>
              <a:t>/2</a:t>
            </a:r>
            <a:r>
              <a:rPr lang="ar-EG" dirty="0"/>
              <a:t>5</a:t>
            </a:r>
            <a:endParaRPr dirty="0"/>
          </a:p>
        </p:txBody>
      </p:sp>
      <p:sp>
        <p:nvSpPr>
          <p:cNvPr id="216" name="Google Shape;216;p11">
            <a:extLst>
              <a:ext uri="{FF2B5EF4-FFF2-40B4-BE49-F238E27FC236}">
                <a16:creationId xmlns:a16="http://schemas.microsoft.com/office/drawing/2014/main" id="{E3F4287E-C062-E734-F2CC-F737F0E491D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217" name="Google Shape;217;p11">
            <a:extLst>
              <a:ext uri="{FF2B5EF4-FFF2-40B4-BE49-F238E27FC236}">
                <a16:creationId xmlns:a16="http://schemas.microsoft.com/office/drawing/2014/main" id="{C4907371-1A84-AAEB-05A6-210F3B53A6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218" name="Google Shape;218;p11" title="download.png">
            <a:extLst>
              <a:ext uri="{FF2B5EF4-FFF2-40B4-BE49-F238E27FC236}">
                <a16:creationId xmlns:a16="http://schemas.microsoft.com/office/drawing/2014/main" id="{27F1B6BD-5CDB-3D5E-04B5-06FA856B07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58456D-6415-E180-AE90-8DAC1F7EA6C0}"/>
              </a:ext>
            </a:extLst>
          </p:cNvPr>
          <p:cNvSpPr txBox="1"/>
          <p:nvPr/>
        </p:nvSpPr>
        <p:spPr>
          <a:xfrm>
            <a:off x="3486106" y="434732"/>
            <a:ext cx="4318622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Live Application + Testing</a:t>
            </a:r>
            <a:endParaRPr lang="en-US" sz="2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39AC4-84C5-7046-4824-33798B12E6E7}"/>
              </a:ext>
            </a:extLst>
          </p:cNvPr>
          <p:cNvSpPr txBox="1"/>
          <p:nvPr/>
        </p:nvSpPr>
        <p:spPr>
          <a:xfrm>
            <a:off x="350982" y="1181660"/>
            <a:ext cx="1150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1. Live Application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1A9BD-04B8-1075-22C8-1B10D6BF80C0}"/>
              </a:ext>
            </a:extLst>
          </p:cNvPr>
          <p:cNvSpPr txBox="1"/>
          <p:nvPr/>
        </p:nvSpPr>
        <p:spPr>
          <a:xfrm>
            <a:off x="572655" y="1704880"/>
            <a:ext cx="101969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Current State:</a:t>
            </a:r>
            <a:r>
              <a:rPr lang="en-US" sz="1600" dirty="0"/>
              <a:t> Beta version of </a:t>
            </a:r>
            <a:r>
              <a:rPr lang="en-US" sz="1600" dirty="0" err="1"/>
              <a:t>Learnix</a:t>
            </a:r>
            <a:r>
              <a:rPr lang="en-US" sz="1600" dirty="0"/>
              <a:t> is live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Environment:</a:t>
            </a:r>
            <a:r>
              <a:rPr lang="en-US" sz="1600" dirty="0"/>
              <a:t> Hosted on a test server (local or cloud)</a:t>
            </a:r>
          </a:p>
          <a:p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Features Available: </a:t>
            </a:r>
            <a:r>
              <a:rPr lang="en-US" sz="1600" dirty="0"/>
              <a:t>User authentication (Admin, Instructor, Student) , Course creation &amp; lesson uploads , Enrollment and content access , Admin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3C166-3414-F8B4-D311-69E2C8EA4C9C}"/>
              </a:ext>
            </a:extLst>
          </p:cNvPr>
          <p:cNvSpPr txBox="1"/>
          <p:nvPr/>
        </p:nvSpPr>
        <p:spPr>
          <a:xfrm>
            <a:off x="341745" y="3627130"/>
            <a:ext cx="1150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2. Testing Phases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AC479-3992-92AF-FE98-59ED277C0ED6}"/>
              </a:ext>
            </a:extLst>
          </p:cNvPr>
          <p:cNvSpPr txBox="1"/>
          <p:nvPr/>
        </p:nvSpPr>
        <p:spPr>
          <a:xfrm>
            <a:off x="572655" y="4108945"/>
            <a:ext cx="11619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Unit Testing: </a:t>
            </a:r>
            <a:r>
              <a:rPr lang="en-US" sz="1600" dirty="0"/>
              <a:t>Developers tested individual components (controllers, services, models) , Ensures each method is working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Integration Testing:</a:t>
            </a:r>
            <a:r>
              <a:rPr lang="en-US" sz="1600" dirty="0"/>
              <a:t> Verifies how modules interact (e.g., enrollment + payment, course + lessons)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User Acceptance Testing (UAT): </a:t>
            </a:r>
            <a:r>
              <a:rPr lang="en-US" sz="1600" dirty="0"/>
              <a:t>Students and instructors tested the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Performance &amp; Security Testing: </a:t>
            </a:r>
            <a:r>
              <a:rPr lang="en-US" sz="1600" dirty="0"/>
              <a:t>Tested load time, server response, and data security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21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  <p:bldP spid="217" grpId="0"/>
      <p:bldP spid="3" grpId="0"/>
      <p:bldP spid="4" grpId="0"/>
      <p:bldP spid="5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869D4BF-8AEB-E744-8606-01414DC23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>
            <a:extLst>
              <a:ext uri="{FF2B5EF4-FFF2-40B4-BE49-F238E27FC236}">
                <a16:creationId xmlns:a16="http://schemas.microsoft.com/office/drawing/2014/main" id="{70D2BF34-28EE-0119-49F4-360DADB23DF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ar-EG" dirty="0"/>
              <a:t>1</a:t>
            </a:r>
            <a:r>
              <a:rPr lang="en-US" dirty="0"/>
              <a:t>/</a:t>
            </a:r>
            <a:r>
              <a:rPr lang="ar-EG" dirty="0"/>
              <a:t>30</a:t>
            </a:r>
            <a:r>
              <a:rPr lang="en-US" dirty="0"/>
              <a:t>/2</a:t>
            </a:r>
            <a:r>
              <a:rPr lang="ar-EG" dirty="0"/>
              <a:t>5</a:t>
            </a:r>
            <a:endParaRPr dirty="0"/>
          </a:p>
        </p:txBody>
      </p:sp>
      <p:sp>
        <p:nvSpPr>
          <p:cNvPr id="216" name="Google Shape;216;p11">
            <a:extLst>
              <a:ext uri="{FF2B5EF4-FFF2-40B4-BE49-F238E27FC236}">
                <a16:creationId xmlns:a16="http://schemas.microsoft.com/office/drawing/2014/main" id="{ADA3DE51-45A4-A7EC-5960-2AAAE1556F2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217" name="Google Shape;217;p11">
            <a:extLst>
              <a:ext uri="{FF2B5EF4-FFF2-40B4-BE49-F238E27FC236}">
                <a16:creationId xmlns:a16="http://schemas.microsoft.com/office/drawing/2014/main" id="{59D4EAD7-BB63-87EF-B786-B434F415CC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endParaRPr dirty="0"/>
          </a:p>
        </p:txBody>
      </p:sp>
      <p:pic>
        <p:nvPicPr>
          <p:cNvPr id="218" name="Google Shape;218;p11" title="download.png">
            <a:extLst>
              <a:ext uri="{FF2B5EF4-FFF2-40B4-BE49-F238E27FC236}">
                <a16:creationId xmlns:a16="http://schemas.microsoft.com/office/drawing/2014/main" id="{319385BC-EBD7-A29C-18D6-A278FD6E83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877EB-E914-5A83-BEE4-7BA9F5918C4C}"/>
              </a:ext>
            </a:extLst>
          </p:cNvPr>
          <p:cNvSpPr txBox="1"/>
          <p:nvPr/>
        </p:nvSpPr>
        <p:spPr>
          <a:xfrm>
            <a:off x="3486106" y="434732"/>
            <a:ext cx="387527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0D0D0D"/>
              </a:buClr>
              <a:buSzPct val="100000"/>
            </a:pPr>
            <a:r>
              <a:rPr lang="en-US" sz="2500" b="1" dirty="0">
                <a:solidFill>
                  <a:srgbClr val="002060"/>
                </a:solidFill>
              </a:rPr>
              <a:t>  Deliverables (Reports)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861D-3679-BEC5-A476-0F644091BD8A}"/>
              </a:ext>
            </a:extLst>
          </p:cNvPr>
          <p:cNvSpPr txBox="1"/>
          <p:nvPr/>
        </p:nvSpPr>
        <p:spPr>
          <a:xfrm>
            <a:off x="350982" y="1181660"/>
            <a:ext cx="1150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1. Reports &amp; Documentation Provided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B6A0E-83DC-8662-85BC-DAAA1323DD9C}"/>
              </a:ext>
            </a:extLst>
          </p:cNvPr>
          <p:cNvSpPr txBox="1"/>
          <p:nvPr/>
        </p:nvSpPr>
        <p:spPr>
          <a:xfrm>
            <a:off x="572655" y="1704880"/>
            <a:ext cx="10196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Technical Specification Document: </a:t>
            </a:r>
            <a:r>
              <a:rPr lang="en-US" sz="1600" dirty="0"/>
              <a:t>System architecture, database design, APIs, security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User Manuals: </a:t>
            </a:r>
            <a:r>
              <a:rPr lang="en-US" sz="1600" dirty="0"/>
              <a:t>Guides for Admin, Instructor, and Student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4D1F5-7FCE-4C45-9E78-AC63A96E9194}"/>
              </a:ext>
            </a:extLst>
          </p:cNvPr>
          <p:cNvSpPr txBox="1"/>
          <p:nvPr/>
        </p:nvSpPr>
        <p:spPr>
          <a:xfrm>
            <a:off x="350982" y="2705153"/>
            <a:ext cx="1150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2. Timeline for Deliverables (Milestones &amp; Deadlines)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4A6A6-5BDD-A1BA-77EE-EA5B498C078A}"/>
              </a:ext>
            </a:extLst>
          </p:cNvPr>
          <p:cNvSpPr txBox="1"/>
          <p:nvPr/>
        </p:nvSpPr>
        <p:spPr>
          <a:xfrm>
            <a:off x="572655" y="3167962"/>
            <a:ext cx="11619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7BADCA-FB16-4ED3-7872-481DAB316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77463"/>
              </p:ext>
            </p:extLst>
          </p:nvPr>
        </p:nvGraphicFramePr>
        <p:xfrm>
          <a:off x="757383" y="3250244"/>
          <a:ext cx="10012218" cy="2882422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3337406">
                  <a:extLst>
                    <a:ext uri="{9D8B030D-6E8A-4147-A177-3AD203B41FA5}">
                      <a16:colId xmlns:a16="http://schemas.microsoft.com/office/drawing/2014/main" val="2526761956"/>
                    </a:ext>
                  </a:extLst>
                </a:gridCol>
                <a:gridCol w="3337406">
                  <a:extLst>
                    <a:ext uri="{9D8B030D-6E8A-4147-A177-3AD203B41FA5}">
                      <a16:colId xmlns:a16="http://schemas.microsoft.com/office/drawing/2014/main" val="3237105778"/>
                    </a:ext>
                  </a:extLst>
                </a:gridCol>
                <a:gridCol w="3337406">
                  <a:extLst>
                    <a:ext uri="{9D8B030D-6E8A-4147-A177-3AD203B41FA5}">
                      <a16:colId xmlns:a16="http://schemas.microsoft.com/office/drawing/2014/main" val="2802922831"/>
                    </a:ext>
                  </a:extLst>
                </a:gridCol>
              </a:tblGrid>
              <a:tr h="5578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Milestone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Deadline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Description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866606"/>
                  </a:ext>
                </a:extLst>
              </a:tr>
              <a:tr h="4649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Requirements &amp; 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Week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Scope, user stories, diagrams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4666"/>
                  </a:ext>
                </a:extLst>
              </a:tr>
              <a:tr h="4649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Database + System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Week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ERD, UML, architecture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33451"/>
                  </a:ext>
                </a:extLst>
              </a:tr>
              <a:tr h="4649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Core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Week 3 –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Backend + Frontend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515588"/>
                  </a:ext>
                </a:extLst>
              </a:tr>
              <a:tr h="4649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Testing &amp; Bug Fixing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Week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Unit, integration, UAT testing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971870"/>
                  </a:ext>
                </a:extLst>
              </a:tr>
              <a:tr h="4649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Final Documentation + Demo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Week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presentation, final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288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10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  <p:bldP spid="217" grpId="0"/>
      <p:bldP spid="3" grpId="0"/>
      <p:bldP spid="4" grpId="0"/>
      <p:bldP spid="5" grpId="0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5830C986-5893-1A04-4DA7-9E5E9526A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>
            <a:extLst>
              <a:ext uri="{FF2B5EF4-FFF2-40B4-BE49-F238E27FC236}">
                <a16:creationId xmlns:a16="http://schemas.microsoft.com/office/drawing/2014/main" id="{0CF188B7-5B8C-C265-C426-7149EE39773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ar-EG" dirty="0"/>
              <a:t>1</a:t>
            </a:r>
            <a:r>
              <a:rPr lang="en-US" dirty="0"/>
              <a:t>/</a:t>
            </a:r>
            <a:r>
              <a:rPr lang="ar-EG" dirty="0"/>
              <a:t>30</a:t>
            </a:r>
            <a:r>
              <a:rPr lang="en-US" dirty="0"/>
              <a:t>/2</a:t>
            </a:r>
            <a:r>
              <a:rPr lang="ar-EG" dirty="0"/>
              <a:t>5</a:t>
            </a:r>
            <a:endParaRPr dirty="0"/>
          </a:p>
        </p:txBody>
      </p:sp>
      <p:sp>
        <p:nvSpPr>
          <p:cNvPr id="216" name="Google Shape;216;p11">
            <a:extLst>
              <a:ext uri="{FF2B5EF4-FFF2-40B4-BE49-F238E27FC236}">
                <a16:creationId xmlns:a16="http://schemas.microsoft.com/office/drawing/2014/main" id="{C8B6CACC-8EC1-C6E9-285D-6A494BC5857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217" name="Google Shape;217;p11">
            <a:extLst>
              <a:ext uri="{FF2B5EF4-FFF2-40B4-BE49-F238E27FC236}">
                <a16:creationId xmlns:a16="http://schemas.microsoft.com/office/drawing/2014/main" id="{6A9AA42C-FCE6-53BD-6844-1E0DC63F38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8.1</a:t>
            </a:r>
            <a:endParaRPr dirty="0"/>
          </a:p>
        </p:txBody>
      </p:sp>
      <p:pic>
        <p:nvPicPr>
          <p:cNvPr id="218" name="Google Shape;218;p11" title="download.png">
            <a:extLst>
              <a:ext uri="{FF2B5EF4-FFF2-40B4-BE49-F238E27FC236}">
                <a16:creationId xmlns:a16="http://schemas.microsoft.com/office/drawing/2014/main" id="{18102FD8-12AF-E758-F490-6F4972C4B3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F760BD-B364-0353-3D81-6CA5E52D73AC}"/>
              </a:ext>
            </a:extLst>
          </p:cNvPr>
          <p:cNvSpPr txBox="1"/>
          <p:nvPr/>
        </p:nvSpPr>
        <p:spPr>
          <a:xfrm>
            <a:off x="4294908" y="351464"/>
            <a:ext cx="362065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0D0D0D"/>
              </a:buClr>
              <a:buSzPct val="100000"/>
            </a:pPr>
            <a:r>
              <a:rPr lang="en-US" sz="2500" b="1" dirty="0">
                <a:solidFill>
                  <a:srgbClr val="002060"/>
                </a:solidFill>
              </a:rPr>
              <a:t>Deliverables (Reports)</a:t>
            </a:r>
            <a:endParaRPr lang="en-US" sz="2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1777B-BF58-8D61-A020-1F2AF0A1537A}"/>
              </a:ext>
            </a:extLst>
          </p:cNvPr>
          <p:cNvSpPr txBox="1"/>
          <p:nvPr/>
        </p:nvSpPr>
        <p:spPr>
          <a:xfrm>
            <a:off x="350980" y="1424151"/>
            <a:ext cx="1150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3. Final Products Delivered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C8E36-4AE1-325B-4FBC-10FE9D963922}"/>
              </a:ext>
            </a:extLst>
          </p:cNvPr>
          <p:cNvSpPr txBox="1"/>
          <p:nvPr/>
        </p:nvSpPr>
        <p:spPr>
          <a:xfrm>
            <a:off x="572655" y="2102705"/>
            <a:ext cx="116193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Fully working </a:t>
            </a:r>
            <a:r>
              <a:rPr lang="en-US" sz="1600" b="1" dirty="0" err="1"/>
              <a:t>Learnix</a:t>
            </a:r>
            <a:r>
              <a:rPr lang="en-US" sz="1600" b="1" dirty="0"/>
              <a:t> e-learning platform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Source code repository</a:t>
            </a:r>
            <a:r>
              <a:rPr lang="en-US" sz="1600" dirty="0"/>
              <a:t> (GitHub or GitLab)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Database schema &amp; backup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Admin dashboard, Instructor panel, Student dashboard</a:t>
            </a:r>
          </a:p>
        </p:txBody>
      </p:sp>
    </p:spTree>
    <p:extLst>
      <p:ext uri="{BB962C8B-B14F-4D97-AF65-F5344CB8AC3E}">
        <p14:creationId xmlns:p14="http://schemas.microsoft.com/office/powerpoint/2010/main" val="2919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  <p:bldP spid="217" grpId="0"/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28034245-E389-A993-EC7D-4618B59F6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>
            <a:extLst>
              <a:ext uri="{FF2B5EF4-FFF2-40B4-BE49-F238E27FC236}">
                <a16:creationId xmlns:a16="http://schemas.microsoft.com/office/drawing/2014/main" id="{30220371-F31F-CDB1-8CDD-9DD1D5AA91A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10/14/24</a:t>
            </a:r>
            <a:endParaRPr/>
          </a:p>
        </p:txBody>
      </p:sp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F057F556-D2AD-4D07-AB92-47B8AE18F4D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137" name="Google Shape;137;p4">
            <a:extLst>
              <a:ext uri="{FF2B5EF4-FFF2-40B4-BE49-F238E27FC236}">
                <a16:creationId xmlns:a16="http://schemas.microsoft.com/office/drawing/2014/main" id="{4D85146C-2A26-A70E-3AF8-84FC93F313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  <p:sp>
        <p:nvSpPr>
          <p:cNvPr id="138" name="Google Shape;138;p4">
            <a:extLst>
              <a:ext uri="{FF2B5EF4-FFF2-40B4-BE49-F238E27FC236}">
                <a16:creationId xmlns:a16="http://schemas.microsoft.com/office/drawing/2014/main" id="{AABF5A61-E818-1C14-258B-838A29F2027C}"/>
              </a:ext>
            </a:extLst>
          </p:cNvPr>
          <p:cNvSpPr txBox="1"/>
          <p:nvPr/>
        </p:nvSpPr>
        <p:spPr>
          <a:xfrm>
            <a:off x="971365" y="1347629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D0D0D"/>
              </a:buClr>
              <a:buSzPts val="2400"/>
            </a:pPr>
            <a:endParaRPr sz="2400" b="1" i="0" u="none" strike="noStrike" cap="none" dirty="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4" title="download.png">
            <a:extLst>
              <a:ext uri="{FF2B5EF4-FFF2-40B4-BE49-F238E27FC236}">
                <a16:creationId xmlns:a16="http://schemas.microsoft.com/office/drawing/2014/main" id="{F3A8D094-5F87-1FCF-D6FA-48D50349B7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92;p44">
            <a:extLst>
              <a:ext uri="{FF2B5EF4-FFF2-40B4-BE49-F238E27FC236}">
                <a16:creationId xmlns:a16="http://schemas.microsoft.com/office/drawing/2014/main" id="{7F732A97-8EB8-54F9-C350-BE582F76469D}"/>
              </a:ext>
            </a:extLst>
          </p:cNvPr>
          <p:cNvSpPr txBox="1">
            <a:spLocks/>
          </p:cNvSpPr>
          <p:nvPr/>
        </p:nvSpPr>
        <p:spPr>
          <a:xfrm>
            <a:off x="432346" y="1472154"/>
            <a:ext cx="248006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002060"/>
                </a:solidFill>
              </a:rPr>
              <a:t>Team members :</a:t>
            </a:r>
          </a:p>
        </p:txBody>
      </p:sp>
      <p:grpSp>
        <p:nvGrpSpPr>
          <p:cNvPr id="3" name="Google Shape;1501;p44">
            <a:extLst>
              <a:ext uri="{FF2B5EF4-FFF2-40B4-BE49-F238E27FC236}">
                <a16:creationId xmlns:a16="http://schemas.microsoft.com/office/drawing/2014/main" id="{C7EC7403-BB52-CF18-E2D6-E4DF8019FFC3}"/>
              </a:ext>
            </a:extLst>
          </p:cNvPr>
          <p:cNvGrpSpPr/>
          <p:nvPr/>
        </p:nvGrpSpPr>
        <p:grpSpPr>
          <a:xfrm>
            <a:off x="838196" y="2213610"/>
            <a:ext cx="5346988" cy="575648"/>
            <a:chOff x="3086788" y="1486200"/>
            <a:chExt cx="5346988" cy="354600"/>
          </a:xfrm>
        </p:grpSpPr>
        <p:sp>
          <p:nvSpPr>
            <p:cNvPr id="4" name="Google Shape;1502;p44">
              <a:extLst>
                <a:ext uri="{FF2B5EF4-FFF2-40B4-BE49-F238E27FC236}">
                  <a16:creationId xmlns:a16="http://schemas.microsoft.com/office/drawing/2014/main" id="{7F08D070-0A82-BD64-CCAB-8FA9DF0BDE24}"/>
                </a:ext>
              </a:extLst>
            </p:cNvPr>
            <p:cNvSpPr txBox="1"/>
            <p:nvPr/>
          </p:nvSpPr>
          <p:spPr>
            <a:xfrm>
              <a:off x="3086788" y="1486200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Member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" name="Google Shape;1503;p44">
              <a:extLst>
                <a:ext uri="{FF2B5EF4-FFF2-40B4-BE49-F238E27FC236}">
                  <a16:creationId xmlns:a16="http://schemas.microsoft.com/office/drawing/2014/main" id="{6115EF42-6911-47BA-CA79-B111F4D63DE1}"/>
                </a:ext>
              </a:extLst>
            </p:cNvPr>
            <p:cNvSpPr txBox="1"/>
            <p:nvPr/>
          </p:nvSpPr>
          <p:spPr>
            <a:xfrm>
              <a:off x="5053675" y="148620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  <a:sym typeface="Saira SemiCondensed SemiBold"/>
                </a:rPr>
                <a:t>Abdelrahman Amr Abdelnaby </a:t>
              </a:r>
              <a:r>
                <a:rPr lang="en-US" sz="1200" b="1" dirty="0" err="1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  <a:sym typeface="Saira SemiCondensed SemiBold"/>
                </a:rPr>
                <a:t>Meselhy</a:t>
              </a:r>
              <a:endParaRPr lang="en-US" sz="1200" b="1" dirty="0">
                <a:solidFill>
                  <a:srgbClr val="002060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endParaRPr>
            </a:p>
          </p:txBody>
        </p:sp>
        <p:cxnSp>
          <p:nvCxnSpPr>
            <p:cNvPr id="6" name="Google Shape;1504;p44">
              <a:extLst>
                <a:ext uri="{FF2B5EF4-FFF2-40B4-BE49-F238E27FC236}">
                  <a16:creationId xmlns:a16="http://schemas.microsoft.com/office/drawing/2014/main" id="{F19278CD-8F44-6B87-CCA6-E1DFB5D97A03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4667188" y="1663500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" name="Google Shape;1505;p44">
            <a:extLst>
              <a:ext uri="{FF2B5EF4-FFF2-40B4-BE49-F238E27FC236}">
                <a16:creationId xmlns:a16="http://schemas.microsoft.com/office/drawing/2014/main" id="{507DBA69-BE8C-1E7B-6A3D-510B22E39B5F}"/>
              </a:ext>
            </a:extLst>
          </p:cNvPr>
          <p:cNvGrpSpPr/>
          <p:nvPr/>
        </p:nvGrpSpPr>
        <p:grpSpPr>
          <a:xfrm>
            <a:off x="6185183" y="2984382"/>
            <a:ext cx="5346988" cy="611959"/>
            <a:chOff x="3086788" y="1997520"/>
            <a:chExt cx="5346988" cy="354600"/>
          </a:xfrm>
        </p:grpSpPr>
        <p:sp>
          <p:nvSpPr>
            <p:cNvPr id="8" name="Google Shape;1506;p44">
              <a:extLst>
                <a:ext uri="{FF2B5EF4-FFF2-40B4-BE49-F238E27FC236}">
                  <a16:creationId xmlns:a16="http://schemas.microsoft.com/office/drawing/2014/main" id="{93CD821D-7467-8D5E-8537-3C538860B868}"/>
                </a:ext>
              </a:extLst>
            </p:cNvPr>
            <p:cNvSpPr txBox="1"/>
            <p:nvPr/>
          </p:nvSpPr>
          <p:spPr>
            <a:xfrm>
              <a:off x="3086788" y="1997520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</a:t>
              </a: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ember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" name="Google Shape;1507;p44">
              <a:extLst>
                <a:ext uri="{FF2B5EF4-FFF2-40B4-BE49-F238E27FC236}">
                  <a16:creationId xmlns:a16="http://schemas.microsoft.com/office/drawing/2014/main" id="{EE3896BB-B0C8-5C42-2D40-D774ECD13530}"/>
                </a:ext>
              </a:extLst>
            </p:cNvPr>
            <p:cNvSpPr txBox="1"/>
            <p:nvPr/>
          </p:nvSpPr>
          <p:spPr>
            <a:xfrm>
              <a:off x="5053675" y="199752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Mohamed Yasser Salah </a:t>
              </a:r>
              <a:r>
                <a:rPr lang="en-US" sz="1200" b="1" dirty="0" err="1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Elnagar</a:t>
              </a:r>
              <a:endParaRPr lang="en-US" sz="1200" b="1" dirty="0">
                <a:solidFill>
                  <a:srgbClr val="002060"/>
                </a:solidFill>
                <a:latin typeface="Saira SemiCondensed SemiBold"/>
                <a:ea typeface="Saira SemiCondensed SemiBold"/>
                <a:cs typeface="Saira SemiCondensed SemiBold"/>
              </a:endParaRPr>
            </a:p>
          </p:txBody>
        </p:sp>
        <p:cxnSp>
          <p:nvCxnSpPr>
            <p:cNvPr id="10" name="Google Shape;1508;p44">
              <a:extLst>
                <a:ext uri="{FF2B5EF4-FFF2-40B4-BE49-F238E27FC236}">
                  <a16:creationId xmlns:a16="http://schemas.microsoft.com/office/drawing/2014/main" id="{6BFFB4F8-8EAB-C375-768F-860EAFC4EDA8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4667188" y="2174820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" name="Google Shape;1509;p44">
            <a:extLst>
              <a:ext uri="{FF2B5EF4-FFF2-40B4-BE49-F238E27FC236}">
                <a16:creationId xmlns:a16="http://schemas.microsoft.com/office/drawing/2014/main" id="{E7E49E82-9EBE-C7A9-A8B1-85AF0B798F31}"/>
              </a:ext>
            </a:extLst>
          </p:cNvPr>
          <p:cNvGrpSpPr/>
          <p:nvPr/>
        </p:nvGrpSpPr>
        <p:grpSpPr>
          <a:xfrm>
            <a:off x="838196" y="3803871"/>
            <a:ext cx="5346988" cy="584530"/>
            <a:chOff x="3086788" y="2508840"/>
            <a:chExt cx="5346988" cy="354601"/>
          </a:xfrm>
        </p:grpSpPr>
        <p:sp>
          <p:nvSpPr>
            <p:cNvPr id="12" name="Google Shape;1510;p44">
              <a:extLst>
                <a:ext uri="{FF2B5EF4-FFF2-40B4-BE49-F238E27FC236}">
                  <a16:creationId xmlns:a16="http://schemas.microsoft.com/office/drawing/2014/main" id="{E245358B-6FEE-E2F9-45DB-B7EE1087A662}"/>
                </a:ext>
              </a:extLst>
            </p:cNvPr>
            <p:cNvSpPr txBox="1"/>
            <p:nvPr/>
          </p:nvSpPr>
          <p:spPr>
            <a:xfrm>
              <a:off x="3086788" y="2508841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</a:t>
              </a: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ember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" name="Google Shape;1511;p44">
              <a:extLst>
                <a:ext uri="{FF2B5EF4-FFF2-40B4-BE49-F238E27FC236}">
                  <a16:creationId xmlns:a16="http://schemas.microsoft.com/office/drawing/2014/main" id="{2566E0FE-AC9D-104E-53AE-4C7FC96A6C31}"/>
                </a:ext>
              </a:extLst>
            </p:cNvPr>
            <p:cNvSpPr txBox="1"/>
            <p:nvPr/>
          </p:nvSpPr>
          <p:spPr>
            <a:xfrm>
              <a:off x="5053675" y="250884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Mohamed Atef Mohamed Abu Yousef</a:t>
              </a:r>
            </a:p>
          </p:txBody>
        </p:sp>
        <p:cxnSp>
          <p:nvCxnSpPr>
            <p:cNvPr id="14" name="Google Shape;1512;p44">
              <a:extLst>
                <a:ext uri="{FF2B5EF4-FFF2-40B4-BE49-F238E27FC236}">
                  <a16:creationId xmlns:a16="http://schemas.microsoft.com/office/drawing/2014/main" id="{17747E57-78FE-B6F1-EB89-62C2DE952F6F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4667188" y="2686141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13;p44">
            <a:extLst>
              <a:ext uri="{FF2B5EF4-FFF2-40B4-BE49-F238E27FC236}">
                <a16:creationId xmlns:a16="http://schemas.microsoft.com/office/drawing/2014/main" id="{61BD31E2-06E0-84F4-A959-844A63483AFA}"/>
              </a:ext>
            </a:extLst>
          </p:cNvPr>
          <p:cNvGrpSpPr/>
          <p:nvPr/>
        </p:nvGrpSpPr>
        <p:grpSpPr>
          <a:xfrm>
            <a:off x="6185184" y="4562011"/>
            <a:ext cx="5346988" cy="582509"/>
            <a:chOff x="3086788" y="3020160"/>
            <a:chExt cx="5346988" cy="354601"/>
          </a:xfrm>
        </p:grpSpPr>
        <p:sp>
          <p:nvSpPr>
            <p:cNvPr id="16" name="Google Shape;1514;p44">
              <a:extLst>
                <a:ext uri="{FF2B5EF4-FFF2-40B4-BE49-F238E27FC236}">
                  <a16:creationId xmlns:a16="http://schemas.microsoft.com/office/drawing/2014/main" id="{039A8439-55EA-0F48-4BEC-E65B8039FD2A}"/>
                </a:ext>
              </a:extLst>
            </p:cNvPr>
            <p:cNvSpPr txBox="1"/>
            <p:nvPr/>
          </p:nvSpPr>
          <p:spPr>
            <a:xfrm>
              <a:off x="3086788" y="3020161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</a:t>
              </a: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ember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" name="Google Shape;1515;p44">
              <a:extLst>
                <a:ext uri="{FF2B5EF4-FFF2-40B4-BE49-F238E27FC236}">
                  <a16:creationId xmlns:a16="http://schemas.microsoft.com/office/drawing/2014/main" id="{A3FABB4A-3CF4-8B76-C9CB-8873094CCEB6}"/>
                </a:ext>
              </a:extLst>
            </p:cNvPr>
            <p:cNvSpPr txBox="1"/>
            <p:nvPr/>
          </p:nvSpPr>
          <p:spPr>
            <a:xfrm>
              <a:off x="5053675" y="302016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Abdelaziz Ahmed Saad Aresha</a:t>
              </a:r>
            </a:p>
          </p:txBody>
        </p:sp>
        <p:cxnSp>
          <p:nvCxnSpPr>
            <p:cNvPr id="18" name="Google Shape;1516;p44">
              <a:extLst>
                <a:ext uri="{FF2B5EF4-FFF2-40B4-BE49-F238E27FC236}">
                  <a16:creationId xmlns:a16="http://schemas.microsoft.com/office/drawing/2014/main" id="{7735580F-0E24-40E5-3336-5121D87B5F99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4667188" y="3197461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1517;p44">
            <a:extLst>
              <a:ext uri="{FF2B5EF4-FFF2-40B4-BE49-F238E27FC236}">
                <a16:creationId xmlns:a16="http://schemas.microsoft.com/office/drawing/2014/main" id="{A2DD53D2-4A5C-C761-0596-F2E16D9042AD}"/>
              </a:ext>
            </a:extLst>
          </p:cNvPr>
          <p:cNvGrpSpPr/>
          <p:nvPr/>
        </p:nvGrpSpPr>
        <p:grpSpPr>
          <a:xfrm>
            <a:off x="882177" y="5354294"/>
            <a:ext cx="5346988" cy="582512"/>
            <a:chOff x="3086788" y="3531480"/>
            <a:chExt cx="5346988" cy="354602"/>
          </a:xfrm>
        </p:grpSpPr>
        <p:sp>
          <p:nvSpPr>
            <p:cNvPr id="20" name="Google Shape;1518;p44">
              <a:extLst>
                <a:ext uri="{FF2B5EF4-FFF2-40B4-BE49-F238E27FC236}">
                  <a16:creationId xmlns:a16="http://schemas.microsoft.com/office/drawing/2014/main" id="{2DEFE1E1-2ADA-3E56-43E9-B69F39797989}"/>
                </a:ext>
              </a:extLst>
            </p:cNvPr>
            <p:cNvSpPr txBox="1"/>
            <p:nvPr/>
          </p:nvSpPr>
          <p:spPr>
            <a:xfrm>
              <a:off x="3086788" y="3531482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</a:t>
              </a: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ember 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Google Shape;1519;p44">
              <a:extLst>
                <a:ext uri="{FF2B5EF4-FFF2-40B4-BE49-F238E27FC236}">
                  <a16:creationId xmlns:a16="http://schemas.microsoft.com/office/drawing/2014/main" id="{E8572345-0F1B-0A15-C2C1-9A5346746EF1}"/>
                </a:ext>
              </a:extLst>
            </p:cNvPr>
            <p:cNvSpPr txBox="1"/>
            <p:nvPr/>
          </p:nvSpPr>
          <p:spPr>
            <a:xfrm>
              <a:off x="5053675" y="353148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Ahmed Mostafa </a:t>
              </a:r>
              <a:r>
                <a:rPr lang="en-US" sz="1200" b="1" dirty="0" err="1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Albehery</a:t>
              </a:r>
              <a:endParaRPr lang="en-US" sz="1200" b="1" dirty="0">
                <a:solidFill>
                  <a:srgbClr val="002060"/>
                </a:solidFill>
                <a:latin typeface="Saira SemiCondensed SemiBold"/>
                <a:ea typeface="Saira SemiCondensed SemiBold"/>
                <a:cs typeface="Saira SemiCondensed SemiBold"/>
              </a:endParaRPr>
            </a:p>
          </p:txBody>
        </p:sp>
        <p:cxnSp>
          <p:nvCxnSpPr>
            <p:cNvPr id="22" name="Google Shape;1520;p44">
              <a:extLst>
                <a:ext uri="{FF2B5EF4-FFF2-40B4-BE49-F238E27FC236}">
                  <a16:creationId xmlns:a16="http://schemas.microsoft.com/office/drawing/2014/main" id="{1F49154E-EEE5-C7B2-3EAA-60BBEDD07BF2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>
              <a:off x="4667188" y="3708782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63F823A-9F2F-57E0-4002-F6E1864E30FB}"/>
              </a:ext>
            </a:extLst>
          </p:cNvPr>
          <p:cNvSpPr txBox="1"/>
          <p:nvPr/>
        </p:nvSpPr>
        <p:spPr>
          <a:xfrm>
            <a:off x="4802908" y="383393"/>
            <a:ext cx="2059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Project Team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37" grpId="0"/>
      <p:bldP spid="138" grpId="0"/>
      <p:bldP spid="2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349202FA-4B61-0AA5-A485-63CD5F122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>
            <a:extLst>
              <a:ext uri="{FF2B5EF4-FFF2-40B4-BE49-F238E27FC236}">
                <a16:creationId xmlns:a16="http://schemas.microsoft.com/office/drawing/2014/main" id="{1B810983-36A9-F339-F9BB-1E0297247AF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10/14/24</a:t>
            </a:r>
            <a:endParaRPr/>
          </a:p>
        </p:txBody>
      </p:sp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F51A8FCF-2615-EAAF-6A36-CE39B595B16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137" name="Google Shape;137;p4">
            <a:extLst>
              <a:ext uri="{FF2B5EF4-FFF2-40B4-BE49-F238E27FC236}">
                <a16:creationId xmlns:a16="http://schemas.microsoft.com/office/drawing/2014/main" id="{EAF4021A-7B74-C99F-7C7F-71C06B10E0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9.1</a:t>
            </a:r>
            <a:endParaRPr dirty="0"/>
          </a:p>
        </p:txBody>
      </p:sp>
      <p:pic>
        <p:nvPicPr>
          <p:cNvPr id="140" name="Google Shape;140;p4" title="download.png">
            <a:extLst>
              <a:ext uri="{FF2B5EF4-FFF2-40B4-BE49-F238E27FC236}">
                <a16:creationId xmlns:a16="http://schemas.microsoft.com/office/drawing/2014/main" id="{CD83F8A7-7AFD-9DC3-A64E-5C096430CF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92;p44">
            <a:extLst>
              <a:ext uri="{FF2B5EF4-FFF2-40B4-BE49-F238E27FC236}">
                <a16:creationId xmlns:a16="http://schemas.microsoft.com/office/drawing/2014/main" id="{57098B61-4D8F-F51E-A0A7-2A94E24E8AA0}"/>
              </a:ext>
            </a:extLst>
          </p:cNvPr>
          <p:cNvSpPr txBox="1">
            <a:spLocks/>
          </p:cNvSpPr>
          <p:nvPr/>
        </p:nvSpPr>
        <p:spPr>
          <a:xfrm>
            <a:off x="207430" y="1443087"/>
            <a:ext cx="248006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002060"/>
                </a:solidFill>
              </a:rPr>
              <a:t>Team Roles :</a:t>
            </a:r>
          </a:p>
        </p:txBody>
      </p:sp>
      <p:grpSp>
        <p:nvGrpSpPr>
          <p:cNvPr id="3" name="Google Shape;1501;p44">
            <a:extLst>
              <a:ext uri="{FF2B5EF4-FFF2-40B4-BE49-F238E27FC236}">
                <a16:creationId xmlns:a16="http://schemas.microsoft.com/office/drawing/2014/main" id="{D1520472-85EF-CDA8-8EC7-EFE03D5DEB43}"/>
              </a:ext>
            </a:extLst>
          </p:cNvPr>
          <p:cNvGrpSpPr/>
          <p:nvPr/>
        </p:nvGrpSpPr>
        <p:grpSpPr>
          <a:xfrm>
            <a:off x="432346" y="2213610"/>
            <a:ext cx="8650163" cy="575648"/>
            <a:chOff x="2680938" y="1486200"/>
            <a:chExt cx="8650163" cy="354600"/>
          </a:xfrm>
        </p:grpSpPr>
        <p:sp>
          <p:nvSpPr>
            <p:cNvPr id="4" name="Google Shape;1502;p44">
              <a:extLst>
                <a:ext uri="{FF2B5EF4-FFF2-40B4-BE49-F238E27FC236}">
                  <a16:creationId xmlns:a16="http://schemas.microsoft.com/office/drawing/2014/main" id="{F1211AEE-DE44-AB7D-5BF2-E8D6DB56B787}"/>
                </a:ext>
              </a:extLst>
            </p:cNvPr>
            <p:cNvSpPr txBox="1"/>
            <p:nvPr/>
          </p:nvSpPr>
          <p:spPr>
            <a:xfrm>
              <a:off x="2680938" y="1486200"/>
              <a:ext cx="198625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ar-EG" sz="1500" b="1" dirty="0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  <a:sym typeface="Saira SemiCondensed SemiBold"/>
                </a:rPr>
                <a:t>  </a:t>
              </a:r>
              <a:r>
                <a:rPr lang="en-US" sz="1500" b="1" dirty="0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  <a:sym typeface="Saira SemiCondensed SemiBold"/>
                </a:rPr>
                <a:t>Abdelrahman Amr</a:t>
              </a:r>
              <a:endParaRPr sz="15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" name="Google Shape;1503;p44">
              <a:extLst>
                <a:ext uri="{FF2B5EF4-FFF2-40B4-BE49-F238E27FC236}">
                  <a16:creationId xmlns:a16="http://schemas.microsoft.com/office/drawing/2014/main" id="{F598FC13-AC91-65B9-7D00-E0EA3942AD58}"/>
                </a:ext>
              </a:extLst>
            </p:cNvPr>
            <p:cNvSpPr txBox="1"/>
            <p:nvPr/>
          </p:nvSpPr>
          <p:spPr>
            <a:xfrm>
              <a:off x="5053675" y="1486200"/>
              <a:ext cx="6277426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Saira SemiCondensed SemiBold"/>
                  <a:ea typeface="Saira SemiCondensed SemiBold"/>
                  <a:cs typeface="Saira SemiCondensed SemiBold"/>
                  <a:sym typeface="Saira SemiCondensed SemiBold"/>
                </a:rPr>
                <a:t>      Instructor Dashboard, Enrollments, Authentication &amp; Authorization</a:t>
              </a:r>
            </a:p>
          </p:txBody>
        </p:sp>
        <p:cxnSp>
          <p:nvCxnSpPr>
            <p:cNvPr id="6" name="Google Shape;1504;p44">
              <a:extLst>
                <a:ext uri="{FF2B5EF4-FFF2-40B4-BE49-F238E27FC236}">
                  <a16:creationId xmlns:a16="http://schemas.microsoft.com/office/drawing/2014/main" id="{D0BDB9B9-2CCD-18B1-DCB3-22D5ED813B16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667188" y="1663500"/>
              <a:ext cx="386487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" name="Google Shape;1505;p44">
            <a:extLst>
              <a:ext uri="{FF2B5EF4-FFF2-40B4-BE49-F238E27FC236}">
                <a16:creationId xmlns:a16="http://schemas.microsoft.com/office/drawing/2014/main" id="{807CEF21-1D8D-8040-8E42-8ACABACB6D69}"/>
              </a:ext>
            </a:extLst>
          </p:cNvPr>
          <p:cNvGrpSpPr/>
          <p:nvPr/>
        </p:nvGrpSpPr>
        <p:grpSpPr>
          <a:xfrm>
            <a:off x="2805084" y="4548945"/>
            <a:ext cx="8681880" cy="611959"/>
            <a:chOff x="-1893328" y="2006010"/>
            <a:chExt cx="10648661" cy="354600"/>
          </a:xfrm>
        </p:grpSpPr>
        <p:sp>
          <p:nvSpPr>
            <p:cNvPr id="8" name="Google Shape;1506;p44">
              <a:extLst>
                <a:ext uri="{FF2B5EF4-FFF2-40B4-BE49-F238E27FC236}">
                  <a16:creationId xmlns:a16="http://schemas.microsoft.com/office/drawing/2014/main" id="{1D5A449C-1220-C25D-1717-AD3536998551}"/>
                </a:ext>
              </a:extLst>
            </p:cNvPr>
            <p:cNvSpPr txBox="1"/>
            <p:nvPr/>
          </p:nvSpPr>
          <p:spPr>
            <a:xfrm>
              <a:off x="6248804" y="2006010"/>
              <a:ext cx="2506529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  Abdelaziz Ahmed</a:t>
              </a:r>
              <a:endParaRPr sz="16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" name="Google Shape;1507;p44">
              <a:extLst>
                <a:ext uri="{FF2B5EF4-FFF2-40B4-BE49-F238E27FC236}">
                  <a16:creationId xmlns:a16="http://schemas.microsoft.com/office/drawing/2014/main" id="{E98C06C8-60FF-11FE-FDE3-24EE38BDD11C}"/>
                </a:ext>
              </a:extLst>
            </p:cNvPr>
            <p:cNvSpPr txBox="1"/>
            <p:nvPr/>
          </p:nvSpPr>
          <p:spPr>
            <a:xfrm>
              <a:off x="-1893328" y="2006010"/>
              <a:ext cx="7699505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                                              Admin Dashboard</a:t>
              </a:r>
            </a:p>
          </p:txBody>
        </p:sp>
        <p:cxnSp>
          <p:nvCxnSpPr>
            <p:cNvPr id="10" name="Google Shape;1508;p44">
              <a:extLst>
                <a:ext uri="{FF2B5EF4-FFF2-40B4-BE49-F238E27FC236}">
                  <a16:creationId xmlns:a16="http://schemas.microsoft.com/office/drawing/2014/main" id="{151B6D79-6FD5-0538-AE09-433EFFA8517C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5806177" y="2183310"/>
              <a:ext cx="442627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" name="Google Shape;1509;p44">
            <a:extLst>
              <a:ext uri="{FF2B5EF4-FFF2-40B4-BE49-F238E27FC236}">
                <a16:creationId xmlns:a16="http://schemas.microsoft.com/office/drawing/2014/main" id="{AFED0C6D-B268-8584-1DCF-0216663B0EDC}"/>
              </a:ext>
            </a:extLst>
          </p:cNvPr>
          <p:cNvGrpSpPr/>
          <p:nvPr/>
        </p:nvGrpSpPr>
        <p:grpSpPr>
          <a:xfrm>
            <a:off x="432346" y="3803867"/>
            <a:ext cx="8650163" cy="584531"/>
            <a:chOff x="2680938" y="2508840"/>
            <a:chExt cx="8650163" cy="354602"/>
          </a:xfrm>
        </p:grpSpPr>
        <p:sp>
          <p:nvSpPr>
            <p:cNvPr id="12" name="Google Shape;1510;p44">
              <a:extLst>
                <a:ext uri="{FF2B5EF4-FFF2-40B4-BE49-F238E27FC236}">
                  <a16:creationId xmlns:a16="http://schemas.microsoft.com/office/drawing/2014/main" id="{D113C2F1-0336-CECC-CDB3-1C0FAF3BDF39}"/>
                </a:ext>
              </a:extLst>
            </p:cNvPr>
            <p:cNvSpPr txBox="1"/>
            <p:nvPr/>
          </p:nvSpPr>
          <p:spPr>
            <a:xfrm>
              <a:off x="2680938" y="2508842"/>
              <a:ext cx="198625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rgbClr val="002060"/>
                  </a:solidFill>
                  <a:latin typeface="Saira SemiCondensed SemiBold"/>
                  <a:cs typeface="Saira SemiCondensed SemiBold"/>
                  <a:sym typeface="Fira Sans Extra Condensed Medium"/>
                </a:rPr>
                <a:t>   Mohamed Atef</a:t>
              </a:r>
              <a:endParaRPr sz="1500" b="1" dirty="0">
                <a:solidFill>
                  <a:srgbClr val="002060"/>
                </a:solidFill>
                <a:latin typeface="Saira SemiCondensed SemiBold"/>
                <a:cs typeface="Saira SemiCondensed SemiBold"/>
                <a:sym typeface="Fira Sans Extra Condensed Medium"/>
              </a:endParaRPr>
            </a:p>
          </p:txBody>
        </p:sp>
        <p:sp>
          <p:nvSpPr>
            <p:cNvPr id="13" name="Google Shape;1511;p44">
              <a:extLst>
                <a:ext uri="{FF2B5EF4-FFF2-40B4-BE49-F238E27FC236}">
                  <a16:creationId xmlns:a16="http://schemas.microsoft.com/office/drawing/2014/main" id="{9D05C633-82DE-749E-C410-BC620ECD1A61}"/>
                </a:ext>
              </a:extLst>
            </p:cNvPr>
            <p:cNvSpPr txBox="1"/>
            <p:nvPr/>
          </p:nvSpPr>
          <p:spPr>
            <a:xfrm>
              <a:off x="5053675" y="2508840"/>
              <a:ext cx="6277426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                                              </a:t>
              </a:r>
              <a:r>
                <a:rPr lang="en-US" b="1" dirty="0">
                  <a:solidFill>
                    <a:srgbClr val="C00000"/>
                  </a:solidFill>
                  <a:latin typeface="Saira SemiCondensed SemiBold"/>
                  <a:cs typeface="Saira SemiCondensed SemiBold"/>
                </a:rPr>
                <a:t>Student Dashboard</a:t>
              </a:r>
            </a:p>
          </p:txBody>
        </p:sp>
        <p:cxnSp>
          <p:nvCxnSpPr>
            <p:cNvPr id="14" name="Google Shape;1512;p44">
              <a:extLst>
                <a:ext uri="{FF2B5EF4-FFF2-40B4-BE49-F238E27FC236}">
                  <a16:creationId xmlns:a16="http://schemas.microsoft.com/office/drawing/2014/main" id="{19BDBD57-FE6D-B24A-8C18-CADF624CEC7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667188" y="2686140"/>
              <a:ext cx="386487" cy="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1517;p44">
            <a:extLst>
              <a:ext uri="{FF2B5EF4-FFF2-40B4-BE49-F238E27FC236}">
                <a16:creationId xmlns:a16="http://schemas.microsoft.com/office/drawing/2014/main" id="{8FC07C14-80A6-83B1-038C-F67089201D86}"/>
              </a:ext>
            </a:extLst>
          </p:cNvPr>
          <p:cNvGrpSpPr/>
          <p:nvPr/>
        </p:nvGrpSpPr>
        <p:grpSpPr>
          <a:xfrm>
            <a:off x="432346" y="5354294"/>
            <a:ext cx="8704552" cy="582512"/>
            <a:chOff x="2636957" y="3531480"/>
            <a:chExt cx="8704552" cy="354602"/>
          </a:xfrm>
        </p:grpSpPr>
        <p:sp>
          <p:nvSpPr>
            <p:cNvPr id="20" name="Google Shape;1518;p44">
              <a:extLst>
                <a:ext uri="{FF2B5EF4-FFF2-40B4-BE49-F238E27FC236}">
                  <a16:creationId xmlns:a16="http://schemas.microsoft.com/office/drawing/2014/main" id="{D005FC04-0B42-A50A-F5E4-1AA2D1D4722A}"/>
                </a:ext>
              </a:extLst>
            </p:cNvPr>
            <p:cNvSpPr txBox="1"/>
            <p:nvPr/>
          </p:nvSpPr>
          <p:spPr>
            <a:xfrm>
              <a:off x="2636957" y="3531482"/>
              <a:ext cx="2030231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Ahmed Mostafa</a:t>
              </a:r>
            </a:p>
          </p:txBody>
        </p:sp>
        <p:sp>
          <p:nvSpPr>
            <p:cNvPr id="21" name="Google Shape;1519;p44">
              <a:extLst>
                <a:ext uri="{FF2B5EF4-FFF2-40B4-BE49-F238E27FC236}">
                  <a16:creationId xmlns:a16="http://schemas.microsoft.com/office/drawing/2014/main" id="{8570CB31-FFB8-0DEC-1F6C-E0045AFA558A}"/>
                </a:ext>
              </a:extLst>
            </p:cNvPr>
            <p:cNvSpPr txBox="1"/>
            <p:nvPr/>
          </p:nvSpPr>
          <p:spPr>
            <a:xfrm>
              <a:off x="5053675" y="3531480"/>
              <a:ext cx="6287834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                                Admin Dashboard , Course Page</a:t>
              </a:r>
            </a:p>
          </p:txBody>
        </p:sp>
        <p:cxnSp>
          <p:nvCxnSpPr>
            <p:cNvPr id="22" name="Google Shape;1520;p44">
              <a:extLst>
                <a:ext uri="{FF2B5EF4-FFF2-40B4-BE49-F238E27FC236}">
                  <a16:creationId xmlns:a16="http://schemas.microsoft.com/office/drawing/2014/main" id="{DE627107-2ED9-CDA7-7BFA-F09D572DE0F9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 flipV="1">
              <a:off x="4667188" y="3708780"/>
              <a:ext cx="386487" cy="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8BA6567-B29E-7DAE-F19C-40C540616794}"/>
              </a:ext>
            </a:extLst>
          </p:cNvPr>
          <p:cNvSpPr txBox="1"/>
          <p:nvPr/>
        </p:nvSpPr>
        <p:spPr>
          <a:xfrm>
            <a:off x="4802908" y="383393"/>
            <a:ext cx="2059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Project Team</a:t>
            </a:r>
            <a:endParaRPr lang="en-US" sz="2000" dirty="0">
              <a:solidFill>
                <a:srgbClr val="002060"/>
              </a:solidFill>
            </a:endParaRPr>
          </a:p>
        </p:txBody>
      </p:sp>
      <p:grpSp>
        <p:nvGrpSpPr>
          <p:cNvPr id="40" name="Google Shape;1505;p44">
            <a:extLst>
              <a:ext uri="{FF2B5EF4-FFF2-40B4-BE49-F238E27FC236}">
                <a16:creationId xmlns:a16="http://schemas.microsoft.com/office/drawing/2014/main" id="{B3B6D0E2-B878-CB6B-7C62-56E1126FA715}"/>
              </a:ext>
            </a:extLst>
          </p:cNvPr>
          <p:cNvGrpSpPr/>
          <p:nvPr/>
        </p:nvGrpSpPr>
        <p:grpSpPr>
          <a:xfrm>
            <a:off x="2798897" y="2984639"/>
            <a:ext cx="8688067" cy="611959"/>
            <a:chOff x="-1826622" y="2006010"/>
            <a:chExt cx="10656251" cy="354600"/>
          </a:xfrm>
        </p:grpSpPr>
        <p:sp>
          <p:nvSpPr>
            <p:cNvPr id="41" name="Google Shape;1506;p44">
              <a:extLst>
                <a:ext uri="{FF2B5EF4-FFF2-40B4-BE49-F238E27FC236}">
                  <a16:creationId xmlns:a16="http://schemas.microsoft.com/office/drawing/2014/main" id="{49C380F0-AF7B-545E-77A3-F989F7C2BEB1}"/>
                </a:ext>
              </a:extLst>
            </p:cNvPr>
            <p:cNvSpPr txBox="1"/>
            <p:nvPr/>
          </p:nvSpPr>
          <p:spPr>
            <a:xfrm>
              <a:off x="6248805" y="2006010"/>
              <a:ext cx="2580824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rgbClr val="00206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  Mohamed Yasser</a:t>
              </a:r>
              <a:endParaRPr sz="16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1507;p44">
              <a:extLst>
                <a:ext uri="{FF2B5EF4-FFF2-40B4-BE49-F238E27FC236}">
                  <a16:creationId xmlns:a16="http://schemas.microsoft.com/office/drawing/2014/main" id="{0738F6C4-FEB3-FC02-14D4-001C102B19C6}"/>
                </a:ext>
              </a:extLst>
            </p:cNvPr>
            <p:cNvSpPr txBox="1"/>
            <p:nvPr/>
          </p:nvSpPr>
          <p:spPr>
            <a:xfrm>
              <a:off x="-1826622" y="2006010"/>
              <a:ext cx="7699506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Saira SemiCondensed SemiBold"/>
                  <a:ea typeface="Saira SemiCondensed SemiBold"/>
                  <a:cs typeface="Saira SemiCondensed SemiBold"/>
                </a:rPr>
                <a:t>                                              </a:t>
              </a:r>
              <a:r>
                <a:rPr lang="en-US" b="1" dirty="0">
                  <a:solidFill>
                    <a:srgbClr val="C00000"/>
                  </a:solidFill>
                  <a:latin typeface="Saira SemiCondensed SemiBold"/>
                  <a:cs typeface="Saira SemiCondensed SemiBold"/>
                </a:rPr>
                <a:t>Student Dashboard</a:t>
              </a:r>
            </a:p>
          </p:txBody>
        </p:sp>
        <p:cxnSp>
          <p:nvCxnSpPr>
            <p:cNvPr id="43" name="Google Shape;1508;p44">
              <a:extLst>
                <a:ext uri="{FF2B5EF4-FFF2-40B4-BE49-F238E27FC236}">
                  <a16:creationId xmlns:a16="http://schemas.microsoft.com/office/drawing/2014/main" id="{201A86DD-E92A-24C2-517F-CE1851C73A3A}"/>
                </a:ext>
              </a:extLst>
            </p:cNvPr>
            <p:cNvCxnSpPr>
              <a:cxnSpLocks/>
              <a:stCxn id="42" idx="3"/>
              <a:endCxn id="41" idx="1"/>
            </p:cNvCxnSpPr>
            <p:nvPr/>
          </p:nvCxnSpPr>
          <p:spPr>
            <a:xfrm>
              <a:off x="5872884" y="2183310"/>
              <a:ext cx="375921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4923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37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>
          <a:extLst>
            <a:ext uri="{FF2B5EF4-FFF2-40B4-BE49-F238E27FC236}">
              <a16:creationId xmlns:a16="http://schemas.microsoft.com/office/drawing/2014/main" id="{3F22446A-E3B2-4A5B-B8B9-FA4EBC4F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>
            <a:extLst>
              <a:ext uri="{FF2B5EF4-FFF2-40B4-BE49-F238E27FC236}">
                <a16:creationId xmlns:a16="http://schemas.microsoft.com/office/drawing/2014/main" id="{A2D17900-86A9-5B2C-DD74-EA0522BF627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11/30/25</a:t>
            </a:r>
            <a:endParaRPr dirty="0"/>
          </a:p>
        </p:txBody>
      </p:sp>
      <p:sp>
        <p:nvSpPr>
          <p:cNvPr id="182" name="Google Shape;182;p8">
            <a:extLst>
              <a:ext uri="{FF2B5EF4-FFF2-40B4-BE49-F238E27FC236}">
                <a16:creationId xmlns:a16="http://schemas.microsoft.com/office/drawing/2014/main" id="{75107BFD-3CCF-2C67-A71F-1C70BC0FC4D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183" name="Google Shape;183;p8">
            <a:extLst>
              <a:ext uri="{FF2B5EF4-FFF2-40B4-BE49-F238E27FC236}">
                <a16:creationId xmlns:a16="http://schemas.microsoft.com/office/drawing/2014/main" id="{C7781517-C0A7-F014-2430-7E1007F8AE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</a:t>
            </a:r>
            <a:endParaRPr dirty="0"/>
          </a:p>
        </p:txBody>
      </p:sp>
      <p:sp>
        <p:nvSpPr>
          <p:cNvPr id="185" name="Google Shape;185;p8">
            <a:extLst>
              <a:ext uri="{FF2B5EF4-FFF2-40B4-BE49-F238E27FC236}">
                <a16:creationId xmlns:a16="http://schemas.microsoft.com/office/drawing/2014/main" id="{22B475E9-BDB7-1A2F-11FF-777BF5386630}"/>
              </a:ext>
            </a:extLst>
          </p:cNvPr>
          <p:cNvSpPr/>
          <p:nvPr/>
        </p:nvSpPr>
        <p:spPr>
          <a:xfrm rot="5400000">
            <a:off x="-965997" y="4069881"/>
            <a:ext cx="1942680" cy="1469097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94B9D6"/>
          </a:solidFill>
          <a:ln w="12700" cap="flat" cmpd="sng">
            <a:solidFill>
              <a:srgbClr val="94B9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8" title="download.png">
            <a:extLst>
              <a:ext uri="{FF2B5EF4-FFF2-40B4-BE49-F238E27FC236}">
                <a16:creationId xmlns:a16="http://schemas.microsoft.com/office/drawing/2014/main" id="{36942019-1250-B46A-38CC-577AF99306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348006-5294-D90D-89C0-CB2D3860CC6B}"/>
              </a:ext>
            </a:extLst>
          </p:cNvPr>
          <p:cNvSpPr txBox="1"/>
          <p:nvPr/>
        </p:nvSpPr>
        <p:spPr>
          <a:xfrm>
            <a:off x="3803073" y="2613392"/>
            <a:ext cx="67887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002060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5311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xit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82" grpId="0"/>
      <p:bldP spid="183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11/30/25</a:t>
            </a:r>
            <a:endParaRPr dirty="0"/>
          </a:p>
        </p:txBody>
      </p:sp>
      <p:sp>
        <p:nvSpPr>
          <p:cNvPr id="172" name="Google Shape;172;p7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173" name="Google Shape;17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endParaRPr dirty="0"/>
          </a:p>
        </p:txBody>
      </p:sp>
      <p:pic>
        <p:nvPicPr>
          <p:cNvPr id="175" name="Google Shape;175;p7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12918B-F5EF-F9B0-6540-7AAAABFA69B9}"/>
              </a:ext>
            </a:extLst>
          </p:cNvPr>
          <p:cNvSpPr txBox="1"/>
          <p:nvPr/>
        </p:nvSpPr>
        <p:spPr>
          <a:xfrm>
            <a:off x="4795737" y="467558"/>
            <a:ext cx="26167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</a:rPr>
              <a:t>PROJECT IDEA</a:t>
            </a:r>
          </a:p>
        </p:txBody>
      </p:sp>
      <p:sp>
        <p:nvSpPr>
          <p:cNvPr id="5" name="Google Shape;109;p1">
            <a:extLst>
              <a:ext uri="{FF2B5EF4-FFF2-40B4-BE49-F238E27FC236}">
                <a16:creationId xmlns:a16="http://schemas.microsoft.com/office/drawing/2014/main" id="{9A28CDB1-B6B9-74DC-40F2-5E58CD611086}"/>
              </a:ext>
            </a:extLst>
          </p:cNvPr>
          <p:cNvSpPr txBox="1"/>
          <p:nvPr/>
        </p:nvSpPr>
        <p:spPr>
          <a:xfrm>
            <a:off x="339066" y="1249131"/>
            <a:ext cx="1781564" cy="34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2060"/>
                </a:solidFill>
              </a:rPr>
              <a:t>P</a:t>
            </a:r>
            <a:r>
              <a:rPr lang="en-US" sz="2000" b="1" i="0" u="none" strike="noStrike" cap="none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roplem</a:t>
            </a:r>
            <a:r>
              <a:rPr lang="en-US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sz="20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9;p1">
            <a:extLst>
              <a:ext uri="{FF2B5EF4-FFF2-40B4-BE49-F238E27FC236}">
                <a16:creationId xmlns:a16="http://schemas.microsoft.com/office/drawing/2014/main" id="{EAEB8CA4-2383-783F-F76F-BE4F3C281656}"/>
              </a:ext>
            </a:extLst>
          </p:cNvPr>
          <p:cNvSpPr txBox="1"/>
          <p:nvPr/>
        </p:nvSpPr>
        <p:spPr>
          <a:xfrm>
            <a:off x="700416" y="1728810"/>
            <a:ext cx="11020529" cy="118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90000"/>
              </a:lnSpc>
              <a:buClr>
                <a:srgbClr val="0D0D0D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Students need an easy online learning platform, and instructors need a simple way to upload and organize courses. </a:t>
            </a:r>
          </a:p>
          <a:p>
            <a:pPr lvl="0">
              <a:lnSpc>
                <a:spcPct val="90000"/>
              </a:lnSpc>
              <a:buClr>
                <a:srgbClr val="0D0D0D"/>
              </a:buClr>
              <a:buSzPts val="2000"/>
            </a:pPr>
            <a:endParaRPr lang="en-US" sz="2000" dirty="0"/>
          </a:p>
          <a:p>
            <a:pPr marL="342900" lvl="0" indent="-342900">
              <a:lnSpc>
                <a:spcPct val="90000"/>
              </a:lnSpc>
              <a:buClr>
                <a:srgbClr val="0D0D0D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Most existing platforms are complicated or expensive.</a:t>
            </a:r>
            <a:endParaRPr sz="2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9;p1">
            <a:extLst>
              <a:ext uri="{FF2B5EF4-FFF2-40B4-BE49-F238E27FC236}">
                <a16:creationId xmlns:a16="http://schemas.microsoft.com/office/drawing/2014/main" id="{0D83D4E0-22BE-F4A0-9069-F6C0B2AD58E2}"/>
              </a:ext>
            </a:extLst>
          </p:cNvPr>
          <p:cNvSpPr txBox="1"/>
          <p:nvPr/>
        </p:nvSpPr>
        <p:spPr>
          <a:xfrm>
            <a:off x="339066" y="3008038"/>
            <a:ext cx="2987794" cy="34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90000"/>
              </a:lnSpc>
              <a:buClr>
                <a:srgbClr val="0D0D0D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proposed solution </a:t>
            </a:r>
            <a:r>
              <a:rPr lang="en-US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20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9;p1">
            <a:extLst>
              <a:ext uri="{FF2B5EF4-FFF2-40B4-BE49-F238E27FC236}">
                <a16:creationId xmlns:a16="http://schemas.microsoft.com/office/drawing/2014/main" id="{83547CC8-D3E8-1DB8-3484-5D0D4A6A793C}"/>
              </a:ext>
            </a:extLst>
          </p:cNvPr>
          <p:cNvSpPr txBox="1"/>
          <p:nvPr/>
        </p:nvSpPr>
        <p:spPr>
          <a:xfrm>
            <a:off x="700417" y="3423529"/>
            <a:ext cx="10786326" cy="108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90000"/>
              </a:lnSpc>
              <a:buClr>
                <a:srgbClr val="0D0D0D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 err="1"/>
              <a:t>Learnix</a:t>
            </a:r>
            <a:r>
              <a:rPr lang="en-US" sz="2000" dirty="0"/>
              <a:t>, a clear and easy-to-use e-learning platform where instructors can upload courses and materials, and students can browse, purchase, and learn comfortably. </a:t>
            </a:r>
          </a:p>
          <a:p>
            <a:pPr lvl="0">
              <a:lnSpc>
                <a:spcPct val="90000"/>
              </a:lnSpc>
              <a:buClr>
                <a:srgbClr val="0D0D0D"/>
              </a:buClr>
              <a:buSzPts val="2000"/>
            </a:pPr>
            <a:endParaRPr lang="en-US" sz="2000" dirty="0"/>
          </a:p>
          <a:p>
            <a:pPr marL="342900" lvl="0" indent="-342900">
              <a:lnSpc>
                <a:spcPct val="90000"/>
              </a:lnSpc>
              <a:buClr>
                <a:srgbClr val="0D0D0D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The system uses simple role-based access (Student – Instructor – Admin).</a:t>
            </a:r>
            <a:endParaRPr sz="2000" b="0" i="0" u="none" strike="noStrike" cap="none" dirty="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9;p1">
            <a:extLst>
              <a:ext uri="{FF2B5EF4-FFF2-40B4-BE49-F238E27FC236}">
                <a16:creationId xmlns:a16="http://schemas.microsoft.com/office/drawing/2014/main" id="{C44A6430-B913-EDD1-4DD8-E2200261613C}"/>
              </a:ext>
            </a:extLst>
          </p:cNvPr>
          <p:cNvSpPr txBox="1"/>
          <p:nvPr/>
        </p:nvSpPr>
        <p:spPr>
          <a:xfrm>
            <a:off x="339066" y="4649481"/>
            <a:ext cx="3754658" cy="34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90000"/>
              </a:lnSpc>
              <a:buClr>
                <a:srgbClr val="0D0D0D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2060"/>
                </a:solidFill>
              </a:rPr>
              <a:t>Unique value proposition :</a:t>
            </a: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514AAA58-8264-2CAD-2239-BB07EB5FADAA}"/>
              </a:ext>
            </a:extLst>
          </p:cNvPr>
          <p:cNvSpPr txBox="1"/>
          <p:nvPr/>
        </p:nvSpPr>
        <p:spPr>
          <a:xfrm>
            <a:off x="700416" y="4878774"/>
            <a:ext cx="9474716" cy="140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rgbClr val="0D0D0D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Very easy for both students and instructors</a:t>
            </a:r>
          </a:p>
          <a:p>
            <a:pPr marL="342900" lvl="0" indent="-342900">
              <a:lnSpc>
                <a:spcPct val="150000"/>
              </a:lnSpc>
              <a:buClr>
                <a:srgbClr val="0D0D0D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Simple and organized course structure</a:t>
            </a:r>
          </a:p>
          <a:p>
            <a:pPr marL="342900" lvl="0" indent="-342900">
              <a:lnSpc>
                <a:spcPct val="150000"/>
              </a:lnSpc>
              <a:buClr>
                <a:srgbClr val="0D0D0D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Affordable alternative to big platforms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2" grpId="0"/>
      <p:bldP spid="173" grpId="0"/>
      <p:bldP spid="3" grpId="0" build="allAtOnce"/>
      <p:bldP spid="8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11/30/25</a:t>
            </a:r>
            <a:endParaRPr dirty="0"/>
          </a:p>
        </p:txBody>
      </p:sp>
      <p:sp>
        <p:nvSpPr>
          <p:cNvPr id="182" name="Google Shape;182;p8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183" name="Google Shape;18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185" name="Google Shape;185;p8"/>
          <p:cNvSpPr/>
          <p:nvPr/>
        </p:nvSpPr>
        <p:spPr>
          <a:xfrm rot="5400000">
            <a:off x="-965997" y="4069881"/>
            <a:ext cx="1942680" cy="1469097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94B9D6"/>
          </a:solidFill>
          <a:ln w="12700" cap="flat" cmpd="sng">
            <a:solidFill>
              <a:srgbClr val="94B9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8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4;p7">
            <a:extLst>
              <a:ext uri="{FF2B5EF4-FFF2-40B4-BE49-F238E27FC236}">
                <a16:creationId xmlns:a16="http://schemas.microsoft.com/office/drawing/2014/main" id="{D829E796-3934-AC25-5ECC-CA16D80C55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892" y="2180156"/>
            <a:ext cx="3492229" cy="2497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1F681-33B5-4B5A-2161-A32469C8BFBF}"/>
              </a:ext>
            </a:extLst>
          </p:cNvPr>
          <p:cNvSpPr txBox="1"/>
          <p:nvPr/>
        </p:nvSpPr>
        <p:spPr>
          <a:xfrm>
            <a:off x="3959158" y="395663"/>
            <a:ext cx="377433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</a:rPr>
              <a:t>Project Wireframe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5B7B6-C715-5FB7-FFB3-DC8F6B909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91" y="2180156"/>
            <a:ext cx="3492229" cy="2497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7A0BD-3C12-BCEF-903B-5030DB79688A}"/>
              </a:ext>
            </a:extLst>
          </p:cNvPr>
          <p:cNvSpPr txBox="1"/>
          <p:nvPr/>
        </p:nvSpPr>
        <p:spPr>
          <a:xfrm>
            <a:off x="4604425" y="1720839"/>
            <a:ext cx="75875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Visual Representation</a:t>
            </a:r>
            <a:endParaRPr lang="ar-EG" sz="2000" b="1" dirty="0">
              <a:solidFill>
                <a:srgbClr val="002060"/>
              </a:solidFill>
            </a:endParaRPr>
          </a:p>
          <a:p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1800" dirty="0"/>
              <a:t>Wireframes show the basic layout of </a:t>
            </a:r>
            <a:r>
              <a:rPr lang="en-US" sz="1800" dirty="0" err="1"/>
              <a:t>Learnix</a:t>
            </a:r>
            <a:r>
              <a:rPr lang="en-US" sz="1800" dirty="0"/>
              <a:t> pages such as:</a:t>
            </a:r>
            <a:endParaRPr lang="ar-EG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Homepage</a:t>
            </a:r>
            <a:r>
              <a:rPr lang="en-US" sz="1800" dirty="0"/>
              <a:t> (course browsing, categories, login buttons)</a:t>
            </a:r>
            <a:endParaRPr lang="ar-EG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Student Dashboard</a:t>
            </a:r>
            <a:r>
              <a:rPr lang="en-US" sz="1800" dirty="0"/>
              <a:t> (enrolled courses, progress)</a:t>
            </a:r>
            <a:endParaRPr lang="ar-EG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Instructor Dashboard</a:t>
            </a:r>
            <a:r>
              <a:rPr lang="en-US" sz="1800" dirty="0"/>
              <a:t> (create / manage courses)</a:t>
            </a:r>
            <a:endParaRPr lang="ar-EG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Admin Dashboard </a:t>
            </a:r>
            <a:r>
              <a:rPr lang="en-US" sz="1800" dirty="0"/>
              <a:t>(Manages users + courses, and platform data.)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82" grpId="0"/>
      <p:bldP spid="183" grpId="0"/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>
          <a:extLst>
            <a:ext uri="{FF2B5EF4-FFF2-40B4-BE49-F238E27FC236}">
              <a16:creationId xmlns:a16="http://schemas.microsoft.com/office/drawing/2014/main" id="{8546B8B3-5DC6-E04A-DECA-31211C878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>
            <a:extLst>
              <a:ext uri="{FF2B5EF4-FFF2-40B4-BE49-F238E27FC236}">
                <a16:creationId xmlns:a16="http://schemas.microsoft.com/office/drawing/2014/main" id="{3BBF05FE-1382-25F0-7342-D2AE27995E8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11/30/25</a:t>
            </a:r>
            <a:endParaRPr dirty="0"/>
          </a:p>
        </p:txBody>
      </p:sp>
      <p:sp>
        <p:nvSpPr>
          <p:cNvPr id="182" name="Google Shape;182;p8">
            <a:extLst>
              <a:ext uri="{FF2B5EF4-FFF2-40B4-BE49-F238E27FC236}">
                <a16:creationId xmlns:a16="http://schemas.microsoft.com/office/drawing/2014/main" id="{4E7B4F80-561A-C5CA-01DE-F0379D51A92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183" name="Google Shape;183;p8">
            <a:extLst>
              <a:ext uri="{FF2B5EF4-FFF2-40B4-BE49-F238E27FC236}">
                <a16:creationId xmlns:a16="http://schemas.microsoft.com/office/drawing/2014/main" id="{78A6684E-F361-B7B7-D29C-D022D8EF5B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3.1</a:t>
            </a:r>
            <a:endParaRPr dirty="0"/>
          </a:p>
        </p:txBody>
      </p:sp>
      <p:sp>
        <p:nvSpPr>
          <p:cNvPr id="185" name="Google Shape;185;p8">
            <a:extLst>
              <a:ext uri="{FF2B5EF4-FFF2-40B4-BE49-F238E27FC236}">
                <a16:creationId xmlns:a16="http://schemas.microsoft.com/office/drawing/2014/main" id="{C2776694-BB5D-460B-2729-A2B86C38BDD6}"/>
              </a:ext>
            </a:extLst>
          </p:cNvPr>
          <p:cNvSpPr/>
          <p:nvPr/>
        </p:nvSpPr>
        <p:spPr>
          <a:xfrm rot="16200000">
            <a:off x="11615860" y="5233829"/>
            <a:ext cx="1585270" cy="1194990"/>
          </a:xfrm>
          <a:prstGeom prst="blockArc">
            <a:avLst>
              <a:gd name="adj1" fmla="val 10755223"/>
              <a:gd name="adj2" fmla="val 0"/>
              <a:gd name="adj3" fmla="val 25000"/>
            </a:avLst>
          </a:prstGeom>
          <a:solidFill>
            <a:srgbClr val="94B9D6"/>
          </a:solidFill>
          <a:ln w="12700" cap="flat" cmpd="sng">
            <a:solidFill>
              <a:srgbClr val="94B9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8" title="download.png">
            <a:extLst>
              <a:ext uri="{FF2B5EF4-FFF2-40B4-BE49-F238E27FC236}">
                <a16:creationId xmlns:a16="http://schemas.microsoft.com/office/drawing/2014/main" id="{FAE1531B-E2EB-280D-1D18-0A17A74F72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4;p7">
            <a:extLst>
              <a:ext uri="{FF2B5EF4-FFF2-40B4-BE49-F238E27FC236}">
                <a16:creationId xmlns:a16="http://schemas.microsoft.com/office/drawing/2014/main" id="{785813BC-A6D4-98B4-8C65-61F509BD23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1431" y="1462578"/>
            <a:ext cx="3492229" cy="3843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423F5-C4AE-D9B1-477D-75517FB293EA}"/>
              </a:ext>
            </a:extLst>
          </p:cNvPr>
          <p:cNvSpPr txBox="1"/>
          <p:nvPr/>
        </p:nvSpPr>
        <p:spPr>
          <a:xfrm>
            <a:off x="3959158" y="395663"/>
            <a:ext cx="377433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</a:rPr>
              <a:t>Project Wireframe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D172A-A043-A9B6-1E12-4410CFDDFC15}"/>
              </a:ext>
            </a:extLst>
          </p:cNvPr>
          <p:cNvSpPr txBox="1"/>
          <p:nvPr/>
        </p:nvSpPr>
        <p:spPr>
          <a:xfrm>
            <a:off x="83155" y="1350413"/>
            <a:ext cx="9208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User Journey (Overview)</a:t>
            </a:r>
          </a:p>
          <a:p>
            <a:endParaRPr lang="en-US" sz="2000" b="1" dirty="0">
              <a:solidFill>
                <a:srgbClr val="002060"/>
              </a:solidFill>
            </a:endParaRP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56FA740-B9C9-3B83-8210-D38E9044E3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752105D-A044-FC44-2AD3-74DA54036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431" y="1462578"/>
            <a:ext cx="3492229" cy="3843720"/>
          </a:xfrm>
          <a:prstGeom prst="roundRect">
            <a:avLst>
              <a:gd name="adj" fmla="val 21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6A071-50CE-D7A9-79B8-C68151A3374F}"/>
              </a:ext>
            </a:extLst>
          </p:cNvPr>
          <p:cNvSpPr txBox="1"/>
          <p:nvPr/>
        </p:nvSpPr>
        <p:spPr>
          <a:xfrm>
            <a:off x="196321" y="1889665"/>
            <a:ext cx="75371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User Onboarding:</a:t>
            </a:r>
          </a:p>
          <a:p>
            <a:br>
              <a:rPr lang="en-US" sz="1800" dirty="0"/>
            </a:br>
            <a:r>
              <a:rPr lang="en-US" sz="1800" dirty="0"/>
              <a:t>The user signs up → selects role (Student or Instructor).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B22823-79D6-7457-B74B-D53D2DB522A8}"/>
              </a:ext>
            </a:extLst>
          </p:cNvPr>
          <p:cNvSpPr txBox="1"/>
          <p:nvPr/>
        </p:nvSpPr>
        <p:spPr>
          <a:xfrm>
            <a:off x="196321" y="2889922"/>
            <a:ext cx="103608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Core Experience:</a:t>
            </a:r>
          </a:p>
          <a:p>
            <a:endParaRPr lang="en-US" sz="1800" b="1" dirty="0"/>
          </a:p>
          <a:p>
            <a:pPr lvl="1"/>
            <a:r>
              <a:rPr lang="en-US" sz="1800" b="1" dirty="0"/>
              <a:t>Student: </a:t>
            </a:r>
            <a:r>
              <a:rPr lang="en-US" sz="1800" dirty="0"/>
              <a:t>Browses courses → views details → purchases → starts learning.</a:t>
            </a:r>
          </a:p>
          <a:p>
            <a:pPr lvl="1"/>
            <a:endParaRPr lang="en-US" sz="1800" dirty="0"/>
          </a:p>
          <a:p>
            <a:pPr lvl="1"/>
            <a:r>
              <a:rPr lang="en-US" sz="1800" b="1" dirty="0"/>
              <a:t>Instructor:</a:t>
            </a:r>
            <a:r>
              <a:rPr lang="en-US" sz="1800" dirty="0"/>
              <a:t> Creates course → uploads videos/materials → publishes.</a:t>
            </a:r>
          </a:p>
          <a:p>
            <a:endParaRPr lang="en-US" sz="1800" b="1" dirty="0"/>
          </a:p>
          <a:p>
            <a:r>
              <a:rPr lang="en-US" sz="1800" b="1" dirty="0"/>
              <a:t>Admin: </a:t>
            </a:r>
            <a:r>
              <a:rPr lang="en-US" sz="1800" dirty="0"/>
              <a:t>Manages users, courses, and platform data.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444FB-81FE-6819-36B2-2194E7B51291}"/>
              </a:ext>
            </a:extLst>
          </p:cNvPr>
          <p:cNvSpPr txBox="1"/>
          <p:nvPr/>
        </p:nvSpPr>
        <p:spPr>
          <a:xfrm>
            <a:off x="171013" y="5246548"/>
            <a:ext cx="920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This journey explains how each user interacts with the platform from start to finish.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82" grpId="0"/>
      <p:bldP spid="183" grpId="0"/>
      <p:bldP spid="4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>
          <a:extLst>
            <a:ext uri="{FF2B5EF4-FFF2-40B4-BE49-F238E27FC236}">
              <a16:creationId xmlns:a16="http://schemas.microsoft.com/office/drawing/2014/main" id="{226D76B6-75CE-155A-B813-11C97DC2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>
            <a:extLst>
              <a:ext uri="{FF2B5EF4-FFF2-40B4-BE49-F238E27FC236}">
                <a16:creationId xmlns:a16="http://schemas.microsoft.com/office/drawing/2014/main" id="{80BE97E9-0931-C5D4-1071-E574E1673F2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11/30/25</a:t>
            </a:r>
            <a:endParaRPr dirty="0"/>
          </a:p>
        </p:txBody>
      </p:sp>
      <p:sp>
        <p:nvSpPr>
          <p:cNvPr id="182" name="Google Shape;182;p8">
            <a:extLst>
              <a:ext uri="{FF2B5EF4-FFF2-40B4-BE49-F238E27FC236}">
                <a16:creationId xmlns:a16="http://schemas.microsoft.com/office/drawing/2014/main" id="{D89D2CC5-DB6D-1E7D-719E-34C26666F83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183" name="Google Shape;183;p8">
            <a:extLst>
              <a:ext uri="{FF2B5EF4-FFF2-40B4-BE49-F238E27FC236}">
                <a16:creationId xmlns:a16="http://schemas.microsoft.com/office/drawing/2014/main" id="{78A3E56C-9D9A-6067-5B29-FC858D6DE6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3.2</a:t>
            </a:r>
            <a:endParaRPr dirty="0"/>
          </a:p>
        </p:txBody>
      </p:sp>
      <p:sp>
        <p:nvSpPr>
          <p:cNvPr id="185" name="Google Shape;185;p8">
            <a:extLst>
              <a:ext uri="{FF2B5EF4-FFF2-40B4-BE49-F238E27FC236}">
                <a16:creationId xmlns:a16="http://schemas.microsoft.com/office/drawing/2014/main" id="{96FB301A-6EE9-E268-386B-644B1399C045}"/>
              </a:ext>
            </a:extLst>
          </p:cNvPr>
          <p:cNvSpPr/>
          <p:nvPr/>
        </p:nvSpPr>
        <p:spPr>
          <a:xfrm rot="5400000">
            <a:off x="-965997" y="4069881"/>
            <a:ext cx="1942680" cy="1469097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94B9D6"/>
          </a:solidFill>
          <a:ln w="12700" cap="flat" cmpd="sng">
            <a:solidFill>
              <a:srgbClr val="94B9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8" title="download.png">
            <a:extLst>
              <a:ext uri="{FF2B5EF4-FFF2-40B4-BE49-F238E27FC236}">
                <a16:creationId xmlns:a16="http://schemas.microsoft.com/office/drawing/2014/main" id="{21AE539B-366C-321B-ECDD-6FB4855460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4;p7">
            <a:extLst>
              <a:ext uri="{FF2B5EF4-FFF2-40B4-BE49-F238E27FC236}">
                <a16:creationId xmlns:a16="http://schemas.microsoft.com/office/drawing/2014/main" id="{4D0EDAB2-40E6-42F2-72FD-06A5DE3DF4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6629" y="3370148"/>
            <a:ext cx="3492229" cy="2497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07392-4575-DF86-B607-53A294770955}"/>
              </a:ext>
            </a:extLst>
          </p:cNvPr>
          <p:cNvSpPr txBox="1"/>
          <p:nvPr/>
        </p:nvSpPr>
        <p:spPr>
          <a:xfrm>
            <a:off x="3959158" y="395663"/>
            <a:ext cx="377433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</a:rPr>
              <a:t>Project Wireframe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69E71-0DC2-2676-4DB3-4AAA8D03E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629" y="3370148"/>
            <a:ext cx="3492229" cy="2497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ACC5AF-2EC6-A476-FCC1-F68EF026067B}"/>
              </a:ext>
            </a:extLst>
          </p:cNvPr>
          <p:cNvSpPr txBox="1"/>
          <p:nvPr/>
        </p:nvSpPr>
        <p:spPr>
          <a:xfrm>
            <a:off x="451724" y="1221983"/>
            <a:ext cx="3649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Focus on UX / Usability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58645-2658-5D12-EFA4-E20E3F3EBA1A}"/>
              </a:ext>
            </a:extLst>
          </p:cNvPr>
          <p:cNvSpPr txBox="1"/>
          <p:nvPr/>
        </p:nvSpPr>
        <p:spPr>
          <a:xfrm>
            <a:off x="7040154" y="1195043"/>
            <a:ext cx="4273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Easy navigation between 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E2AC8-2EC4-75DE-B221-BD00214F7D77}"/>
              </a:ext>
            </a:extLst>
          </p:cNvPr>
          <p:cNvSpPr txBox="1"/>
          <p:nvPr/>
        </p:nvSpPr>
        <p:spPr>
          <a:xfrm>
            <a:off x="7040154" y="1841885"/>
            <a:ext cx="3649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Organized course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41788-2F80-913E-CAD7-D278E95DFCB3}"/>
              </a:ext>
            </a:extLst>
          </p:cNvPr>
          <p:cNvSpPr txBox="1"/>
          <p:nvPr/>
        </p:nvSpPr>
        <p:spPr>
          <a:xfrm>
            <a:off x="451724" y="1841886"/>
            <a:ext cx="4273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Clear buttons and instructions</a:t>
            </a:r>
          </a:p>
        </p:txBody>
      </p:sp>
      <p:pic>
        <p:nvPicPr>
          <p:cNvPr id="10" name="Google Shape;174;p7">
            <a:extLst>
              <a:ext uri="{FF2B5EF4-FFF2-40B4-BE49-F238E27FC236}">
                <a16:creationId xmlns:a16="http://schemas.microsoft.com/office/drawing/2014/main" id="{1F24BA74-7208-96D4-4628-0CF984139E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5281" y="3370148"/>
            <a:ext cx="3492229" cy="2497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12" name="Google Shape;174;p7">
            <a:extLst>
              <a:ext uri="{FF2B5EF4-FFF2-40B4-BE49-F238E27FC236}">
                <a16:creationId xmlns:a16="http://schemas.microsoft.com/office/drawing/2014/main" id="{2AFAD8FE-C21E-BAC5-77AA-84EE494FED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930" y="3356760"/>
            <a:ext cx="3492229" cy="2497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82C85D-EA14-8F66-BD33-33FAE47D9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30" y="3370148"/>
            <a:ext cx="3492229" cy="2497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6B5B0-57FF-EE4C-F892-DEB7A6640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280" y="3370148"/>
            <a:ext cx="3492229" cy="2497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0372FB-F0EA-56C7-7AC6-921D454D2B26}"/>
              </a:ext>
            </a:extLst>
          </p:cNvPr>
          <p:cNvSpPr txBox="1"/>
          <p:nvPr/>
        </p:nvSpPr>
        <p:spPr>
          <a:xfrm>
            <a:off x="451724" y="1195043"/>
            <a:ext cx="4273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Simple and clean interface</a:t>
            </a:r>
          </a:p>
        </p:txBody>
      </p:sp>
    </p:spTree>
    <p:extLst>
      <p:ext uri="{BB962C8B-B14F-4D97-AF65-F5344CB8AC3E}">
        <p14:creationId xmlns:p14="http://schemas.microsoft.com/office/powerpoint/2010/main" val="238274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82" grpId="0"/>
      <p:bldP spid="183" grpId="0"/>
      <p:bldP spid="4" grpId="0"/>
      <p:bldP spid="9" grpId="0"/>
      <p:bldP spid="3" grpId="0"/>
      <p:bldP spid="5" grpId="0"/>
      <p:bldP spid="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11/30/25</a:t>
            </a:r>
            <a:endParaRPr dirty="0"/>
          </a:p>
        </p:txBody>
      </p:sp>
      <p:sp>
        <p:nvSpPr>
          <p:cNvPr id="203" name="Google Shape;203;p10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204" name="Google Shape;20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sp>
        <p:nvSpPr>
          <p:cNvPr id="205" name="Google Shape;205;p10"/>
          <p:cNvSpPr/>
          <p:nvPr/>
        </p:nvSpPr>
        <p:spPr>
          <a:xfrm>
            <a:off x="306415" y="5132721"/>
            <a:ext cx="4196424" cy="827092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306415" y="1445875"/>
            <a:ext cx="4196424" cy="827092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0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7;p10">
            <a:extLst>
              <a:ext uri="{FF2B5EF4-FFF2-40B4-BE49-F238E27FC236}">
                <a16:creationId xmlns:a16="http://schemas.microsoft.com/office/drawing/2014/main" id="{9438894C-8A89-43AA-4804-9BC0DAE3ACEA}"/>
              </a:ext>
            </a:extLst>
          </p:cNvPr>
          <p:cNvSpPr/>
          <p:nvPr/>
        </p:nvSpPr>
        <p:spPr>
          <a:xfrm>
            <a:off x="306415" y="3265691"/>
            <a:ext cx="4196424" cy="827092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1BC8D-AD0E-8957-583C-69ED81AB43F7}"/>
              </a:ext>
            </a:extLst>
          </p:cNvPr>
          <p:cNvSpPr txBox="1"/>
          <p:nvPr/>
        </p:nvSpPr>
        <p:spPr>
          <a:xfrm>
            <a:off x="572710" y="3402238"/>
            <a:ext cx="35028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👨‍🏫 Instructors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E8634-66E9-74A3-B51F-6726CE47B206}"/>
              </a:ext>
            </a:extLst>
          </p:cNvPr>
          <p:cNvSpPr txBox="1"/>
          <p:nvPr/>
        </p:nvSpPr>
        <p:spPr>
          <a:xfrm>
            <a:off x="1459345" y="5269268"/>
            <a:ext cx="27257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🛠 Admin</a:t>
            </a:r>
          </a:p>
        </p:txBody>
      </p:sp>
      <p:grpSp>
        <p:nvGrpSpPr>
          <p:cNvPr id="18" name="Google Shape;283;p19">
            <a:extLst>
              <a:ext uri="{FF2B5EF4-FFF2-40B4-BE49-F238E27FC236}">
                <a16:creationId xmlns:a16="http://schemas.microsoft.com/office/drawing/2014/main" id="{6040240C-7EAD-AEB6-35D6-FE04371806B8}"/>
              </a:ext>
            </a:extLst>
          </p:cNvPr>
          <p:cNvGrpSpPr/>
          <p:nvPr/>
        </p:nvGrpSpPr>
        <p:grpSpPr>
          <a:xfrm>
            <a:off x="4502839" y="4918334"/>
            <a:ext cx="1412240" cy="1193973"/>
            <a:chOff x="1602150" y="1696445"/>
            <a:chExt cx="1460139" cy="2272942"/>
          </a:xfrm>
        </p:grpSpPr>
        <p:grpSp>
          <p:nvGrpSpPr>
            <p:cNvPr id="19" name="Google Shape;284;p19">
              <a:extLst>
                <a:ext uri="{FF2B5EF4-FFF2-40B4-BE49-F238E27FC236}">
                  <a16:creationId xmlns:a16="http://schemas.microsoft.com/office/drawing/2014/main" id="{56D88295-5952-67B0-CB35-F62A94EB6063}"/>
                </a:ext>
              </a:extLst>
            </p:cNvPr>
            <p:cNvGrpSpPr/>
            <p:nvPr/>
          </p:nvGrpSpPr>
          <p:grpSpPr>
            <a:xfrm>
              <a:off x="2288356" y="1696445"/>
              <a:ext cx="773700" cy="1136250"/>
              <a:chOff x="2288356" y="1696445"/>
              <a:chExt cx="773700" cy="1136250"/>
            </a:xfrm>
          </p:grpSpPr>
          <p:sp>
            <p:nvSpPr>
              <p:cNvPr id="26" name="Google Shape;285;p19">
                <a:extLst>
                  <a:ext uri="{FF2B5EF4-FFF2-40B4-BE49-F238E27FC236}">
                    <a16:creationId xmlns:a16="http://schemas.microsoft.com/office/drawing/2014/main" id="{FBE59138-0AF7-824B-5CDC-2D80BF141C4F}"/>
                  </a:ext>
                </a:extLst>
              </p:cNvPr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286;p19">
                <a:extLst>
                  <a:ext uri="{FF2B5EF4-FFF2-40B4-BE49-F238E27FC236}">
                    <a16:creationId xmlns:a16="http://schemas.microsoft.com/office/drawing/2014/main" id="{33488A92-2497-D3C7-D925-5A18B12A894C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2675206" y="1696445"/>
                <a:ext cx="13828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8" name="Google Shape;287;p19">
                <a:extLst>
                  <a:ext uri="{FF2B5EF4-FFF2-40B4-BE49-F238E27FC236}">
                    <a16:creationId xmlns:a16="http://schemas.microsoft.com/office/drawing/2014/main" id="{D65FBD02-E881-EFB5-4134-193C6AE8501B}"/>
                  </a:ext>
                </a:extLst>
              </p:cNvPr>
              <p:cNvCxnSpPr>
                <a:cxnSpLocks/>
                <a:stCxn id="26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" name="Google Shape;288;p19">
              <a:extLst>
                <a:ext uri="{FF2B5EF4-FFF2-40B4-BE49-F238E27FC236}">
                  <a16:creationId xmlns:a16="http://schemas.microsoft.com/office/drawing/2014/main" id="{D451C619-5D7E-FE10-169A-1203E79A9CAF}"/>
                </a:ext>
              </a:extLst>
            </p:cNvPr>
            <p:cNvGrpSpPr/>
            <p:nvPr/>
          </p:nvGrpSpPr>
          <p:grpSpPr>
            <a:xfrm>
              <a:off x="2288415" y="2832906"/>
              <a:ext cx="773874" cy="1136481"/>
              <a:chOff x="7009125" y="3265500"/>
              <a:chExt cx="496200" cy="728700"/>
            </a:xfrm>
          </p:grpSpPr>
          <p:sp>
            <p:nvSpPr>
              <p:cNvPr id="23" name="Google Shape;289;p19">
                <a:extLst>
                  <a:ext uri="{FF2B5EF4-FFF2-40B4-BE49-F238E27FC236}">
                    <a16:creationId xmlns:a16="http://schemas.microsoft.com/office/drawing/2014/main" id="{B5CD3287-B474-6CBD-1249-F4841EDE69D4}"/>
                  </a:ext>
                </a:extLst>
              </p:cNvPr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4" name="Google Shape;290;p19">
                <a:extLst>
                  <a:ext uri="{FF2B5EF4-FFF2-40B4-BE49-F238E27FC236}">
                    <a16:creationId xmlns:a16="http://schemas.microsoft.com/office/drawing/2014/main" id="{123BDECA-DEAC-4174-1B26-732B8820A411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>
                <a:off x="7257225" y="3994200"/>
                <a:ext cx="8857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5" name="Google Shape;291;p19">
                <a:extLst>
                  <a:ext uri="{FF2B5EF4-FFF2-40B4-BE49-F238E27FC236}">
                    <a16:creationId xmlns:a16="http://schemas.microsoft.com/office/drawing/2014/main" id="{BCBE4201-86D3-80AE-E315-C6D044B236B1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" name="Google Shape;292;p19">
              <a:extLst>
                <a:ext uri="{FF2B5EF4-FFF2-40B4-BE49-F238E27FC236}">
                  <a16:creationId xmlns:a16="http://schemas.microsoft.com/office/drawing/2014/main" id="{ACD483F2-0AF7-C8CB-6CE0-8EA61D9E7EFC}"/>
                </a:ext>
              </a:extLst>
            </p:cNvPr>
            <p:cNvCxnSpPr>
              <a:cxnSpLocks/>
            </p:cNvCxnSpPr>
            <p:nvPr/>
          </p:nvCxnSpPr>
          <p:spPr>
            <a:xfrm>
              <a:off x="1602150" y="2832788"/>
              <a:ext cx="1211337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2" name="Google Shape;293;p19">
              <a:extLst>
                <a:ext uri="{FF2B5EF4-FFF2-40B4-BE49-F238E27FC236}">
                  <a16:creationId xmlns:a16="http://schemas.microsoft.com/office/drawing/2014/main" id="{83EC364D-2A03-7E02-D569-BF8CA4314509}"/>
                </a:ext>
              </a:extLst>
            </p:cNvPr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83;p19">
            <a:extLst>
              <a:ext uri="{FF2B5EF4-FFF2-40B4-BE49-F238E27FC236}">
                <a16:creationId xmlns:a16="http://schemas.microsoft.com/office/drawing/2014/main" id="{3C721627-7D01-864F-2845-C64677140067}"/>
              </a:ext>
            </a:extLst>
          </p:cNvPr>
          <p:cNvGrpSpPr/>
          <p:nvPr/>
        </p:nvGrpSpPr>
        <p:grpSpPr>
          <a:xfrm>
            <a:off x="4502839" y="1215152"/>
            <a:ext cx="1412240" cy="1193973"/>
            <a:chOff x="1602150" y="1696445"/>
            <a:chExt cx="1460139" cy="2272942"/>
          </a:xfrm>
        </p:grpSpPr>
        <p:grpSp>
          <p:nvGrpSpPr>
            <p:cNvPr id="32" name="Google Shape;284;p19">
              <a:extLst>
                <a:ext uri="{FF2B5EF4-FFF2-40B4-BE49-F238E27FC236}">
                  <a16:creationId xmlns:a16="http://schemas.microsoft.com/office/drawing/2014/main" id="{CBF857CA-B7BC-7116-1E31-6302D934A0B3}"/>
                </a:ext>
              </a:extLst>
            </p:cNvPr>
            <p:cNvGrpSpPr/>
            <p:nvPr/>
          </p:nvGrpSpPr>
          <p:grpSpPr>
            <a:xfrm>
              <a:off x="2288356" y="1696445"/>
              <a:ext cx="773700" cy="1136250"/>
              <a:chOff x="2288356" y="1696445"/>
              <a:chExt cx="773700" cy="1136250"/>
            </a:xfrm>
          </p:grpSpPr>
          <p:sp>
            <p:nvSpPr>
              <p:cNvPr id="39" name="Google Shape;285;p19">
                <a:extLst>
                  <a:ext uri="{FF2B5EF4-FFF2-40B4-BE49-F238E27FC236}">
                    <a16:creationId xmlns:a16="http://schemas.microsoft.com/office/drawing/2014/main" id="{ED40210D-AE8E-4A74-3665-DACD0DA93DBA}"/>
                  </a:ext>
                </a:extLst>
              </p:cNvPr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" name="Google Shape;286;p19">
                <a:extLst>
                  <a:ext uri="{FF2B5EF4-FFF2-40B4-BE49-F238E27FC236}">
                    <a16:creationId xmlns:a16="http://schemas.microsoft.com/office/drawing/2014/main" id="{6B6FDC76-D24A-C44F-8EBA-EE2D196461CF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>
                <a:off x="2675206" y="1696445"/>
                <a:ext cx="13828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1" name="Google Shape;287;p19">
                <a:extLst>
                  <a:ext uri="{FF2B5EF4-FFF2-40B4-BE49-F238E27FC236}">
                    <a16:creationId xmlns:a16="http://schemas.microsoft.com/office/drawing/2014/main" id="{026DB3F9-E52C-2CA4-F1AC-A8CC9A54CB93}"/>
                  </a:ext>
                </a:extLst>
              </p:cNvPr>
              <p:cNvCxnSpPr>
                <a:cxnSpLocks/>
                <a:stCxn id="39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" name="Google Shape;288;p19">
              <a:extLst>
                <a:ext uri="{FF2B5EF4-FFF2-40B4-BE49-F238E27FC236}">
                  <a16:creationId xmlns:a16="http://schemas.microsoft.com/office/drawing/2014/main" id="{0C7FFB4E-745C-E13F-53AB-FC95D89EF3F1}"/>
                </a:ext>
              </a:extLst>
            </p:cNvPr>
            <p:cNvGrpSpPr/>
            <p:nvPr/>
          </p:nvGrpSpPr>
          <p:grpSpPr>
            <a:xfrm>
              <a:off x="2288415" y="2832906"/>
              <a:ext cx="773874" cy="1136481"/>
              <a:chOff x="7009125" y="3265500"/>
              <a:chExt cx="496200" cy="728700"/>
            </a:xfrm>
          </p:grpSpPr>
          <p:sp>
            <p:nvSpPr>
              <p:cNvPr id="36" name="Google Shape;289;p19">
                <a:extLst>
                  <a:ext uri="{FF2B5EF4-FFF2-40B4-BE49-F238E27FC236}">
                    <a16:creationId xmlns:a16="http://schemas.microsoft.com/office/drawing/2014/main" id="{4B03EBC1-93B3-F9E7-95EE-FEB9E13D8D2E}"/>
                  </a:ext>
                </a:extLst>
              </p:cNvPr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37" name="Google Shape;290;p19">
                <a:extLst>
                  <a:ext uri="{FF2B5EF4-FFF2-40B4-BE49-F238E27FC236}">
                    <a16:creationId xmlns:a16="http://schemas.microsoft.com/office/drawing/2014/main" id="{49435B61-DC89-CBB8-BD02-F6B05633A285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7257225" y="3994200"/>
                <a:ext cx="8857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8" name="Google Shape;291;p19">
                <a:extLst>
                  <a:ext uri="{FF2B5EF4-FFF2-40B4-BE49-F238E27FC236}">
                    <a16:creationId xmlns:a16="http://schemas.microsoft.com/office/drawing/2014/main" id="{D5EC3930-5DC4-A036-00B4-F678DB8608FC}"/>
                  </a:ext>
                </a:extLst>
              </p:cNvPr>
              <p:cNvCxnSpPr>
                <a:stCxn id="36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4" name="Google Shape;292;p19">
              <a:extLst>
                <a:ext uri="{FF2B5EF4-FFF2-40B4-BE49-F238E27FC236}">
                  <a16:creationId xmlns:a16="http://schemas.microsoft.com/office/drawing/2014/main" id="{CFBE7B45-E610-22F6-6931-7AD91C4D1A72}"/>
                </a:ext>
              </a:extLst>
            </p:cNvPr>
            <p:cNvCxnSpPr>
              <a:cxnSpLocks/>
            </p:cNvCxnSpPr>
            <p:nvPr/>
          </p:nvCxnSpPr>
          <p:spPr>
            <a:xfrm>
              <a:off x="1602150" y="2832788"/>
              <a:ext cx="1211337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5" name="Google Shape;293;p19">
              <a:extLst>
                <a:ext uri="{FF2B5EF4-FFF2-40B4-BE49-F238E27FC236}">
                  <a16:creationId xmlns:a16="http://schemas.microsoft.com/office/drawing/2014/main" id="{2594E9C6-6EF9-7AEA-79C5-F26C309282B3}"/>
                </a:ext>
              </a:extLst>
            </p:cNvPr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83;p19">
            <a:extLst>
              <a:ext uri="{FF2B5EF4-FFF2-40B4-BE49-F238E27FC236}">
                <a16:creationId xmlns:a16="http://schemas.microsoft.com/office/drawing/2014/main" id="{A2A36D9E-2B27-E19F-96E5-C85F8066AD5B}"/>
              </a:ext>
            </a:extLst>
          </p:cNvPr>
          <p:cNvGrpSpPr/>
          <p:nvPr/>
        </p:nvGrpSpPr>
        <p:grpSpPr>
          <a:xfrm>
            <a:off x="4505514" y="3089288"/>
            <a:ext cx="1412240" cy="1193973"/>
            <a:chOff x="1602150" y="1696445"/>
            <a:chExt cx="1460139" cy="2272942"/>
          </a:xfrm>
        </p:grpSpPr>
        <p:grpSp>
          <p:nvGrpSpPr>
            <p:cNvPr id="43" name="Google Shape;284;p19">
              <a:extLst>
                <a:ext uri="{FF2B5EF4-FFF2-40B4-BE49-F238E27FC236}">
                  <a16:creationId xmlns:a16="http://schemas.microsoft.com/office/drawing/2014/main" id="{80B4959F-A770-E548-CDCA-EDDCD01815F6}"/>
                </a:ext>
              </a:extLst>
            </p:cNvPr>
            <p:cNvGrpSpPr/>
            <p:nvPr/>
          </p:nvGrpSpPr>
          <p:grpSpPr>
            <a:xfrm>
              <a:off x="2288356" y="1696445"/>
              <a:ext cx="773700" cy="1136250"/>
              <a:chOff x="2288356" y="1696445"/>
              <a:chExt cx="773700" cy="1136250"/>
            </a:xfrm>
          </p:grpSpPr>
          <p:sp>
            <p:nvSpPr>
              <p:cNvPr id="50" name="Google Shape;285;p19">
                <a:extLst>
                  <a:ext uri="{FF2B5EF4-FFF2-40B4-BE49-F238E27FC236}">
                    <a16:creationId xmlns:a16="http://schemas.microsoft.com/office/drawing/2014/main" id="{8ACE6CEE-BB87-862D-9A2B-3CC5C1A58429}"/>
                  </a:ext>
                </a:extLst>
              </p:cNvPr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1" name="Google Shape;286;p19">
                <a:extLst>
                  <a:ext uri="{FF2B5EF4-FFF2-40B4-BE49-F238E27FC236}">
                    <a16:creationId xmlns:a16="http://schemas.microsoft.com/office/drawing/2014/main" id="{B4360A42-E3D6-970F-3928-9CCA3CC1700A}"/>
                  </a:ext>
                </a:extLst>
              </p:cNvPr>
              <p:cNvCxnSpPr>
                <a:cxnSpLocks/>
                <a:stCxn id="50" idx="0"/>
              </p:cNvCxnSpPr>
              <p:nvPr/>
            </p:nvCxnSpPr>
            <p:spPr>
              <a:xfrm>
                <a:off x="2675206" y="1696445"/>
                <a:ext cx="13828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" name="Google Shape;287;p19">
                <a:extLst>
                  <a:ext uri="{FF2B5EF4-FFF2-40B4-BE49-F238E27FC236}">
                    <a16:creationId xmlns:a16="http://schemas.microsoft.com/office/drawing/2014/main" id="{3D95AE86-D8F6-9CE2-3109-A1E3175AFE92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" name="Google Shape;288;p19">
              <a:extLst>
                <a:ext uri="{FF2B5EF4-FFF2-40B4-BE49-F238E27FC236}">
                  <a16:creationId xmlns:a16="http://schemas.microsoft.com/office/drawing/2014/main" id="{85F5F810-76E6-08B9-482B-8BC50716C005}"/>
                </a:ext>
              </a:extLst>
            </p:cNvPr>
            <p:cNvGrpSpPr/>
            <p:nvPr/>
          </p:nvGrpSpPr>
          <p:grpSpPr>
            <a:xfrm>
              <a:off x="2288415" y="2832906"/>
              <a:ext cx="773874" cy="1136481"/>
              <a:chOff x="7009125" y="3265500"/>
              <a:chExt cx="496200" cy="728700"/>
            </a:xfrm>
          </p:grpSpPr>
          <p:sp>
            <p:nvSpPr>
              <p:cNvPr id="47" name="Google Shape;289;p19">
                <a:extLst>
                  <a:ext uri="{FF2B5EF4-FFF2-40B4-BE49-F238E27FC236}">
                    <a16:creationId xmlns:a16="http://schemas.microsoft.com/office/drawing/2014/main" id="{D89FB0FC-57D9-4C17-1FF9-BD0745CB8339}"/>
                  </a:ext>
                </a:extLst>
              </p:cNvPr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48" name="Google Shape;290;p19">
                <a:extLst>
                  <a:ext uri="{FF2B5EF4-FFF2-40B4-BE49-F238E27FC236}">
                    <a16:creationId xmlns:a16="http://schemas.microsoft.com/office/drawing/2014/main" id="{950852AF-3328-CC42-5D83-E24FDEF8E4D1}"/>
                  </a:ext>
                </a:extLst>
              </p:cNvPr>
              <p:cNvCxnSpPr>
                <a:cxnSpLocks/>
                <a:stCxn id="47" idx="0"/>
              </p:cNvCxnSpPr>
              <p:nvPr/>
            </p:nvCxnSpPr>
            <p:spPr>
              <a:xfrm>
                <a:off x="7257225" y="3994200"/>
                <a:ext cx="8857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" name="Google Shape;291;p19">
                <a:extLst>
                  <a:ext uri="{FF2B5EF4-FFF2-40B4-BE49-F238E27FC236}">
                    <a16:creationId xmlns:a16="http://schemas.microsoft.com/office/drawing/2014/main" id="{67A43D70-9A74-8562-EEB3-D4CEB3F30453}"/>
                  </a:ext>
                </a:extLst>
              </p:cNvPr>
              <p:cNvCxnSpPr>
                <a:stCxn id="47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5" name="Google Shape;292;p19">
              <a:extLst>
                <a:ext uri="{FF2B5EF4-FFF2-40B4-BE49-F238E27FC236}">
                  <a16:creationId xmlns:a16="http://schemas.microsoft.com/office/drawing/2014/main" id="{8A75C561-22ED-2EED-A161-0B18121867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2150" y="2832788"/>
              <a:ext cx="1211337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46" name="Google Shape;293;p19">
              <a:extLst>
                <a:ext uri="{FF2B5EF4-FFF2-40B4-BE49-F238E27FC236}">
                  <a16:creationId xmlns:a16="http://schemas.microsoft.com/office/drawing/2014/main" id="{C241A4C4-5627-27EB-1805-1018E63A3C5F}"/>
                </a:ext>
              </a:extLst>
            </p:cNvPr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838D16E-26AF-20D3-5E02-02FD2C232D9E}"/>
              </a:ext>
            </a:extLst>
          </p:cNvPr>
          <p:cNvSpPr txBox="1"/>
          <p:nvPr/>
        </p:nvSpPr>
        <p:spPr>
          <a:xfrm>
            <a:off x="2663931" y="323245"/>
            <a:ext cx="6096000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None/>
            </a:pPr>
            <a:r>
              <a:rPr lang="en-US" sz="2500" b="1" dirty="0">
                <a:solidFill>
                  <a:srgbClr val="002060"/>
                </a:solidFill>
              </a:rPr>
              <a:t>End Users + Features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B9B620-A35A-DA02-9AAB-D0C0D87F006F}"/>
              </a:ext>
            </a:extLst>
          </p:cNvPr>
          <p:cNvSpPr txBox="1"/>
          <p:nvPr/>
        </p:nvSpPr>
        <p:spPr>
          <a:xfrm>
            <a:off x="5820752" y="1053853"/>
            <a:ext cx="50135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Browse courses , View course details , Watch video lessons , </a:t>
            </a:r>
            <a:r>
              <a:rPr lang="en-US" sz="1500" dirty="0"/>
              <a:t>Track learning progress</a:t>
            </a:r>
            <a:endParaRPr lang="en-US" altLang="en-US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altLang="en-US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E93592-C6AD-256A-6042-5FD59256C59C}"/>
              </a:ext>
            </a:extLst>
          </p:cNvPr>
          <p:cNvSpPr txBox="1"/>
          <p:nvPr/>
        </p:nvSpPr>
        <p:spPr>
          <a:xfrm>
            <a:off x="5829988" y="1655415"/>
            <a:ext cx="54697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Easy browsing</a:t>
            </a:r>
            <a:r>
              <a:rPr lang="en-US" sz="1500" dirty="0"/>
              <a:t> → Helps them quickly find the right course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4EE85D-20D6-CEA7-99F8-41C20817B4B4}"/>
              </a:ext>
            </a:extLst>
          </p:cNvPr>
          <p:cNvSpPr txBox="1"/>
          <p:nvPr/>
        </p:nvSpPr>
        <p:spPr>
          <a:xfrm>
            <a:off x="5829987" y="2250991"/>
            <a:ext cx="54697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Progress tracking</a:t>
            </a:r>
            <a:r>
              <a:rPr lang="en-US" sz="1500" dirty="0"/>
              <a:t> → Stay organized while learning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939BC5-BB6B-D943-42FF-148E93D47F0E}"/>
              </a:ext>
            </a:extLst>
          </p:cNvPr>
          <p:cNvSpPr txBox="1"/>
          <p:nvPr/>
        </p:nvSpPr>
        <p:spPr>
          <a:xfrm>
            <a:off x="5747307" y="2924256"/>
            <a:ext cx="5705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Create and manage courses, Upload videos and files , Organize lessons into sections , Publish/unpublish courses</a:t>
            </a:r>
            <a:endParaRPr lang="en-US" altLang="en-US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EBD8BC-BA7C-0862-7887-FE88E10A9C61}"/>
              </a:ext>
            </a:extLst>
          </p:cNvPr>
          <p:cNvSpPr txBox="1"/>
          <p:nvPr/>
        </p:nvSpPr>
        <p:spPr>
          <a:xfrm>
            <a:off x="5755636" y="3524575"/>
            <a:ext cx="54697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Simple course builder</a:t>
            </a:r>
            <a:r>
              <a:rPr lang="en-US" sz="1500" dirty="0"/>
              <a:t> → No technical skills required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5894EE-9ABB-CBBA-DBB2-1AB7F4230037}"/>
              </a:ext>
            </a:extLst>
          </p:cNvPr>
          <p:cNvSpPr txBox="1"/>
          <p:nvPr/>
        </p:nvSpPr>
        <p:spPr>
          <a:xfrm>
            <a:off x="5747307" y="4121678"/>
            <a:ext cx="6038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Upload materials easily</a:t>
            </a:r>
            <a:r>
              <a:rPr lang="en-US" sz="1500" dirty="0"/>
              <a:t> → Helps them share knowledge instantly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0E7B18-1A7B-A30E-AC1D-5FC6025D415C}"/>
              </a:ext>
            </a:extLst>
          </p:cNvPr>
          <p:cNvSpPr txBox="1"/>
          <p:nvPr/>
        </p:nvSpPr>
        <p:spPr>
          <a:xfrm>
            <a:off x="5711987" y="4756660"/>
            <a:ext cx="5799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Manage users , Approve instructors , Manage courses and platform data</a:t>
            </a: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71B4845-399B-4E04-417C-65A0B511F855}"/>
              </a:ext>
            </a:extLst>
          </p:cNvPr>
          <p:cNvSpPr txBox="1"/>
          <p:nvPr/>
        </p:nvSpPr>
        <p:spPr>
          <a:xfrm>
            <a:off x="5711931" y="5348182"/>
            <a:ext cx="60007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User &amp; course management</a:t>
            </a:r>
            <a:r>
              <a:rPr lang="en-US" sz="1500" dirty="0"/>
              <a:t> → Keeps platform safe and organized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E7B7B9E-96B6-B726-F7B8-D4FE6EB00AF5}"/>
              </a:ext>
            </a:extLst>
          </p:cNvPr>
          <p:cNvSpPr txBox="1"/>
          <p:nvPr/>
        </p:nvSpPr>
        <p:spPr>
          <a:xfrm>
            <a:off x="5674438" y="5950724"/>
            <a:ext cx="6038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Content moderation</a:t>
            </a:r>
            <a:r>
              <a:rPr lang="en-US" sz="1500" dirty="0"/>
              <a:t> → Ensures quality learning materials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AB980AB-3BEC-9A3D-2171-F43780FFB0AA}"/>
              </a:ext>
            </a:extLst>
          </p:cNvPr>
          <p:cNvSpPr txBox="1"/>
          <p:nvPr/>
        </p:nvSpPr>
        <p:spPr>
          <a:xfrm>
            <a:off x="534431" y="1587744"/>
            <a:ext cx="3502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  👨‍🎓 Students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000"/>
                            </p:stCondLst>
                            <p:childTnLst>
                              <p:par>
                                <p:cTn id="1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/>
      <p:bldP spid="203" grpId="0"/>
      <p:bldP spid="204" grpId="0"/>
      <p:bldP spid="205" grpId="0" animBg="1"/>
      <p:bldP spid="207" grpId="0" animBg="1"/>
      <p:bldP spid="3" grpId="0" animBg="1"/>
      <p:bldP spid="5" grpId="0"/>
      <p:bldP spid="6" grpId="0"/>
      <p:bldP spid="54" grpId="0"/>
      <p:bldP spid="55" grpId="0"/>
      <p:bldP spid="57" grpId="0"/>
      <p:bldP spid="60" grpId="0"/>
      <p:bldP spid="61" grpId="0"/>
      <p:bldP spid="62" grpId="0"/>
      <p:bldP spid="63" grpId="0"/>
      <p:bldP spid="192" grpId="0"/>
      <p:bldP spid="193" grpId="0"/>
      <p:bldP spid="2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ar-EG" dirty="0"/>
              <a:t>1</a:t>
            </a:r>
            <a:r>
              <a:rPr lang="en-US" dirty="0"/>
              <a:t>/</a:t>
            </a:r>
            <a:r>
              <a:rPr lang="ar-EG" dirty="0"/>
              <a:t>30</a:t>
            </a:r>
            <a:r>
              <a:rPr lang="en-US" dirty="0"/>
              <a:t>/2</a:t>
            </a:r>
            <a:r>
              <a:rPr lang="ar-EG" dirty="0"/>
              <a:t>5</a:t>
            </a:r>
            <a:endParaRPr dirty="0"/>
          </a:p>
        </p:txBody>
      </p:sp>
      <p:sp>
        <p:nvSpPr>
          <p:cNvPr id="216" name="Google Shape;216;p11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217" name="Google Shape;21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pic>
        <p:nvPicPr>
          <p:cNvPr id="218" name="Google Shape;218;p11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941EE5-838B-8D7D-32E9-5873A0D6DF82}"/>
              </a:ext>
            </a:extLst>
          </p:cNvPr>
          <p:cNvSpPr txBox="1"/>
          <p:nvPr/>
        </p:nvSpPr>
        <p:spPr>
          <a:xfrm>
            <a:off x="4618182" y="397646"/>
            <a:ext cx="295563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Data Structure</a:t>
            </a:r>
            <a:endParaRPr lang="en-US" sz="2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84712-6B0C-4923-6AC7-81B5921BCB77}"/>
              </a:ext>
            </a:extLst>
          </p:cNvPr>
          <p:cNvSpPr txBox="1"/>
          <p:nvPr/>
        </p:nvSpPr>
        <p:spPr>
          <a:xfrm>
            <a:off x="350982" y="1440873"/>
            <a:ext cx="1150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1. Database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11333-8E7B-373A-AE06-D30F594B3D88}"/>
              </a:ext>
            </a:extLst>
          </p:cNvPr>
          <p:cNvSpPr txBox="1"/>
          <p:nvPr/>
        </p:nvSpPr>
        <p:spPr>
          <a:xfrm>
            <a:off x="572654" y="1890117"/>
            <a:ext cx="1161934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Type :</a:t>
            </a:r>
            <a:r>
              <a:rPr lang="en-US" sz="1600" dirty="0"/>
              <a:t> Relational database (SQL Server)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Organization :</a:t>
            </a:r>
            <a:r>
              <a:rPr lang="en-US" sz="1600" dirty="0"/>
              <a:t> Tables with rows (records) and columns (attributes)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Features :</a:t>
            </a:r>
            <a:r>
              <a:rPr lang="en-US" sz="1600" dirty="0"/>
              <a:t> Maintains data integrity with primary &amp; foreign keys, supports structured queries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10E86-CF0F-1E92-62BA-DD03FA6B028F}"/>
              </a:ext>
            </a:extLst>
          </p:cNvPr>
          <p:cNvSpPr txBox="1"/>
          <p:nvPr/>
        </p:nvSpPr>
        <p:spPr>
          <a:xfrm>
            <a:off x="350982" y="3563523"/>
            <a:ext cx="1150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2. Data Flows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60841-2CE0-09D0-2A7A-C9396C36082D}"/>
              </a:ext>
            </a:extLst>
          </p:cNvPr>
          <p:cNvSpPr txBox="1"/>
          <p:nvPr/>
        </p:nvSpPr>
        <p:spPr>
          <a:xfrm>
            <a:off x="572654" y="4090153"/>
            <a:ext cx="9781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Collection:</a:t>
            </a:r>
            <a:r>
              <a:rPr lang="en-US" sz="1600" dirty="0"/>
              <a:t> Users register, enroll, and complete courses → data captured via web forms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Storage:</a:t>
            </a:r>
            <a:r>
              <a:rPr lang="en-US" sz="1600" dirty="0"/>
              <a:t> Structured in relational tables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Access:</a:t>
            </a:r>
            <a:r>
              <a:rPr lang="en-US" sz="1600" dirty="0"/>
              <a:t> Retrieved via SQL queries, ORM (Entity Framework)</a:t>
            </a:r>
          </a:p>
          <a:p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  <p:bldP spid="217" grpId="0"/>
      <p:bldP spid="3" grpId="0"/>
      <p:bldP spid="4" grpId="0"/>
      <p:bldP spid="5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ar-EG" dirty="0"/>
              <a:t>1</a:t>
            </a:r>
            <a:r>
              <a:rPr lang="en-US" dirty="0"/>
              <a:t>/</a:t>
            </a:r>
            <a:r>
              <a:rPr lang="ar-EG" dirty="0"/>
              <a:t>30</a:t>
            </a:r>
            <a:r>
              <a:rPr lang="en-US" dirty="0"/>
              <a:t>/2</a:t>
            </a:r>
            <a:r>
              <a:rPr lang="ar-EG" dirty="0"/>
              <a:t>5</a:t>
            </a:r>
            <a:endParaRPr dirty="0"/>
          </a:p>
        </p:txBody>
      </p:sp>
      <p:sp>
        <p:nvSpPr>
          <p:cNvPr id="224" name="Google Shape;224;p12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225" name="Google Shape;2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5.1</a:t>
            </a:r>
            <a:endParaRPr dirty="0"/>
          </a:p>
        </p:txBody>
      </p:sp>
      <p:pic>
        <p:nvPicPr>
          <p:cNvPr id="226" name="Google Shape;226;p12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C226D-6883-4183-EAB8-46884A5506C1}"/>
              </a:ext>
            </a:extLst>
          </p:cNvPr>
          <p:cNvSpPr txBox="1"/>
          <p:nvPr/>
        </p:nvSpPr>
        <p:spPr>
          <a:xfrm>
            <a:off x="434109" y="1246909"/>
            <a:ext cx="448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3. Key Entities &amp;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F949-147D-68DC-9CD0-476D5C3B26F4}"/>
              </a:ext>
            </a:extLst>
          </p:cNvPr>
          <p:cNvSpPr txBox="1"/>
          <p:nvPr/>
        </p:nvSpPr>
        <p:spPr>
          <a:xfrm>
            <a:off x="4618182" y="397646"/>
            <a:ext cx="295563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Data Structure</a:t>
            </a:r>
            <a:endParaRPr lang="en-US" sz="2500" dirty="0">
              <a:solidFill>
                <a:srgbClr val="002060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97F9F1-01EB-9C5E-DF54-7E91BC067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" y="1647018"/>
            <a:ext cx="11406909" cy="4709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4" grpId="0"/>
      <p:bldP spid="225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3DD23DE-8D62-AFE4-DD04-EF10D057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>
            <a:extLst>
              <a:ext uri="{FF2B5EF4-FFF2-40B4-BE49-F238E27FC236}">
                <a16:creationId xmlns:a16="http://schemas.microsoft.com/office/drawing/2014/main" id="{0547C50A-E25D-1BF5-9A80-D171CB16269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ar-EG" dirty="0"/>
              <a:t>1</a:t>
            </a:r>
            <a:r>
              <a:rPr lang="en-US" dirty="0"/>
              <a:t>/</a:t>
            </a:r>
            <a:r>
              <a:rPr lang="ar-EG" dirty="0"/>
              <a:t>30</a:t>
            </a:r>
            <a:r>
              <a:rPr lang="en-US" dirty="0"/>
              <a:t>/2</a:t>
            </a:r>
            <a:r>
              <a:rPr lang="ar-EG" dirty="0"/>
              <a:t>5</a:t>
            </a:r>
            <a:endParaRPr dirty="0"/>
          </a:p>
        </p:txBody>
      </p:sp>
      <p:sp>
        <p:nvSpPr>
          <p:cNvPr id="216" name="Google Shape;216;p11">
            <a:extLst>
              <a:ext uri="{FF2B5EF4-FFF2-40B4-BE49-F238E27FC236}">
                <a16:creationId xmlns:a16="http://schemas.microsoft.com/office/drawing/2014/main" id="{16307382-3850-4A5A-9E42-DE16880266A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Date : 11 / 30 / 2025 </a:t>
            </a:r>
          </a:p>
        </p:txBody>
      </p:sp>
      <p:sp>
        <p:nvSpPr>
          <p:cNvPr id="217" name="Google Shape;217;p11">
            <a:extLst>
              <a:ext uri="{FF2B5EF4-FFF2-40B4-BE49-F238E27FC236}">
                <a16:creationId xmlns:a16="http://schemas.microsoft.com/office/drawing/2014/main" id="{2412323D-A167-675C-B8CE-FBEA11C4A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  <p:pic>
        <p:nvPicPr>
          <p:cNvPr id="218" name="Google Shape;218;p11" title="download.png">
            <a:extLst>
              <a:ext uri="{FF2B5EF4-FFF2-40B4-BE49-F238E27FC236}">
                <a16:creationId xmlns:a16="http://schemas.microsoft.com/office/drawing/2014/main" id="{56DEA5CF-869E-7AFC-4487-FB059F6A9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78D6C-00BF-78D8-0E02-824F45101A27}"/>
              </a:ext>
            </a:extLst>
          </p:cNvPr>
          <p:cNvSpPr txBox="1"/>
          <p:nvPr/>
        </p:nvSpPr>
        <p:spPr>
          <a:xfrm>
            <a:off x="3048001" y="397646"/>
            <a:ext cx="629919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0D0D0D"/>
              </a:buClr>
              <a:buSzPct val="100000"/>
            </a:pPr>
            <a:r>
              <a:rPr lang="en-US" sz="2500" b="1" dirty="0">
                <a:solidFill>
                  <a:srgbClr val="002060"/>
                </a:solidFill>
              </a:rPr>
              <a:t>Programming Languages &amp; Frameworks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CA12-CD3D-ED08-6F99-190A57397D3C}"/>
              </a:ext>
            </a:extLst>
          </p:cNvPr>
          <p:cNvSpPr txBox="1"/>
          <p:nvPr/>
        </p:nvSpPr>
        <p:spPr>
          <a:xfrm>
            <a:off x="341745" y="1132655"/>
            <a:ext cx="520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1. Main Programming Languages: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0DBEA-FC1F-097D-3CF1-05051AB50D47}"/>
              </a:ext>
            </a:extLst>
          </p:cNvPr>
          <p:cNvSpPr txBox="1"/>
          <p:nvPr/>
        </p:nvSpPr>
        <p:spPr>
          <a:xfrm>
            <a:off x="563417" y="1581899"/>
            <a:ext cx="7084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C#</a:t>
            </a:r>
            <a:r>
              <a:rPr lang="en-US" sz="1600" dirty="0"/>
              <a:t> – Backend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HTML / CSS / JavaScript</a:t>
            </a:r>
            <a:r>
              <a:rPr lang="en-US" sz="1600" dirty="0"/>
              <a:t> – Frontend structure, styling, and interactivity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SQL</a:t>
            </a:r>
            <a:r>
              <a:rPr lang="en-US" sz="1600" dirty="0"/>
              <a:t> – Database management and queries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39DBE-E81C-AF1C-4B6D-0CF06B76F800}"/>
              </a:ext>
            </a:extLst>
          </p:cNvPr>
          <p:cNvSpPr txBox="1"/>
          <p:nvPr/>
        </p:nvSpPr>
        <p:spPr>
          <a:xfrm>
            <a:off x="341745" y="2954472"/>
            <a:ext cx="1150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2. Frameworks &amp; Tools: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A4BB2-E615-17B4-956C-0AF041A647F6}"/>
              </a:ext>
            </a:extLst>
          </p:cNvPr>
          <p:cNvSpPr txBox="1"/>
          <p:nvPr/>
        </p:nvSpPr>
        <p:spPr>
          <a:xfrm>
            <a:off x="563417" y="3452850"/>
            <a:ext cx="9781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.NET MVC</a:t>
            </a:r>
            <a:r>
              <a:rPr lang="en-US" sz="1600" dirty="0"/>
              <a:t> – Backend web framework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Entity Framework</a:t>
            </a:r>
            <a:r>
              <a:rPr lang="en-US" sz="1600" dirty="0"/>
              <a:t> – ORM for database operations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ED447-831E-F142-CF42-3FBCFBD1303D}"/>
              </a:ext>
            </a:extLst>
          </p:cNvPr>
          <p:cNvSpPr txBox="1"/>
          <p:nvPr/>
        </p:nvSpPr>
        <p:spPr>
          <a:xfrm>
            <a:off x="341745" y="4455356"/>
            <a:ext cx="1150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3. Supporting Technologies: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1B28C-3960-96BF-B246-21618FA00ACD}"/>
              </a:ext>
            </a:extLst>
          </p:cNvPr>
          <p:cNvSpPr txBox="1"/>
          <p:nvPr/>
        </p:nvSpPr>
        <p:spPr>
          <a:xfrm>
            <a:off x="563417" y="4953734"/>
            <a:ext cx="9781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SQL Server</a:t>
            </a:r>
            <a:r>
              <a:rPr lang="en-US" sz="1600" dirty="0"/>
              <a:t> – Relational database management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Visual Studio</a:t>
            </a:r>
            <a:r>
              <a:rPr lang="en-US" sz="1600" dirty="0"/>
              <a:t> – Development environment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60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  <p:bldP spid="217" grpId="0"/>
      <p:bldP spid="3" grpId="0"/>
      <p:bldP spid="4" grpId="0"/>
      <p:bldP spid="5" grpId="0"/>
      <p:bldP spid="6" grpId="0"/>
      <p:bldP spid="8" grpId="0"/>
      <p:bldP spid="7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1033</Words>
  <Application>Microsoft Office PowerPoint</Application>
  <PresentationFormat>Widescreen</PresentationFormat>
  <Paragraphs>217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Saira SemiCondensed SemiBold</vt:lpstr>
      <vt:lpstr>Fira Sans Extra Condensed Medium</vt:lpstr>
      <vt:lpstr>Wingdings</vt:lpstr>
      <vt:lpstr>Arial</vt:lpstr>
      <vt:lpstr>Office Theme</vt:lpstr>
      <vt:lpstr>LEARNIX WEB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SAMA</dc:creator>
  <cp:lastModifiedBy>Mohamed.1701159</cp:lastModifiedBy>
  <cp:revision>6</cp:revision>
  <dcterms:created xsi:type="dcterms:W3CDTF">2024-03-14T10:03:54Z</dcterms:created>
  <dcterms:modified xsi:type="dcterms:W3CDTF">2025-11-28T20:38:03Z</dcterms:modified>
</cp:coreProperties>
</file>